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40"/>
  </p:notesMasterIdLst>
  <p:handoutMasterIdLst>
    <p:handoutMasterId r:id="rId241"/>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507" r:id="rId21"/>
    <p:sldId id="307" r:id="rId22"/>
    <p:sldId id="475" r:id="rId23"/>
    <p:sldId id="308" r:id="rId24"/>
    <p:sldId id="476" r:id="rId25"/>
    <p:sldId id="486" r:id="rId26"/>
    <p:sldId id="309" r:id="rId27"/>
    <p:sldId id="310" r:id="rId28"/>
    <p:sldId id="311" r:id="rId29"/>
    <p:sldId id="312" r:id="rId30"/>
    <p:sldId id="313" r:id="rId31"/>
    <p:sldId id="314" r:id="rId32"/>
    <p:sldId id="487" r:id="rId33"/>
    <p:sldId id="315" r:id="rId34"/>
    <p:sldId id="316" r:id="rId35"/>
    <p:sldId id="317" r:id="rId36"/>
    <p:sldId id="318" r:id="rId37"/>
    <p:sldId id="319" r:id="rId38"/>
    <p:sldId id="320" r:id="rId39"/>
    <p:sldId id="488" r:id="rId40"/>
    <p:sldId id="321" r:id="rId41"/>
    <p:sldId id="322" r:id="rId42"/>
    <p:sldId id="323" r:id="rId43"/>
    <p:sldId id="324" r:id="rId44"/>
    <p:sldId id="325" r:id="rId45"/>
    <p:sldId id="326" r:id="rId46"/>
    <p:sldId id="327" r:id="rId47"/>
    <p:sldId id="328" r:id="rId48"/>
    <p:sldId id="329" r:id="rId49"/>
    <p:sldId id="330" r:id="rId50"/>
    <p:sldId id="331" r:id="rId51"/>
    <p:sldId id="489"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6" r:id="rId66"/>
    <p:sldId id="347" r:id="rId67"/>
    <p:sldId id="348" r:id="rId68"/>
    <p:sldId id="477" r:id="rId69"/>
    <p:sldId id="349" r:id="rId70"/>
    <p:sldId id="350" r:id="rId71"/>
    <p:sldId id="351" r:id="rId72"/>
    <p:sldId id="352" r:id="rId73"/>
    <p:sldId id="353" r:id="rId74"/>
    <p:sldId id="354" r:id="rId75"/>
    <p:sldId id="355" r:id="rId76"/>
    <p:sldId id="356" r:id="rId77"/>
    <p:sldId id="357" r:id="rId78"/>
    <p:sldId id="478" r:id="rId79"/>
    <p:sldId id="491" r:id="rId80"/>
    <p:sldId id="358" r:id="rId81"/>
    <p:sldId id="359" r:id="rId82"/>
    <p:sldId id="360" r:id="rId83"/>
    <p:sldId id="528" r:id="rId84"/>
    <p:sldId id="529" r:id="rId85"/>
    <p:sldId id="512" r:id="rId86"/>
    <p:sldId id="361" r:id="rId87"/>
    <p:sldId id="510" r:id="rId88"/>
    <p:sldId id="521" r:id="rId89"/>
    <p:sldId id="362" r:id="rId90"/>
    <p:sldId id="363" r:id="rId91"/>
    <p:sldId id="569" r:id="rId92"/>
    <p:sldId id="364" r:id="rId93"/>
    <p:sldId id="365" r:id="rId94"/>
    <p:sldId id="366" r:id="rId95"/>
    <p:sldId id="367" r:id="rId96"/>
    <p:sldId id="570" r:id="rId97"/>
    <p:sldId id="571" r:id="rId98"/>
    <p:sldId id="550" r:id="rId99"/>
    <p:sldId id="572" r:id="rId100"/>
    <p:sldId id="370" r:id="rId101"/>
    <p:sldId id="573" r:id="rId102"/>
    <p:sldId id="371" r:id="rId103"/>
    <p:sldId id="372" r:id="rId104"/>
    <p:sldId id="516" r:id="rId105"/>
    <p:sldId id="513" r:id="rId106"/>
    <p:sldId id="514" r:id="rId107"/>
    <p:sldId id="519" r:id="rId108"/>
    <p:sldId id="520" r:id="rId109"/>
    <p:sldId id="518" r:id="rId110"/>
    <p:sldId id="536" r:id="rId111"/>
    <p:sldId id="537" r:id="rId112"/>
    <p:sldId id="538" r:id="rId113"/>
    <p:sldId id="535" r:id="rId114"/>
    <p:sldId id="532" r:id="rId115"/>
    <p:sldId id="534" r:id="rId116"/>
    <p:sldId id="543" r:id="rId117"/>
    <p:sldId id="544" r:id="rId118"/>
    <p:sldId id="545" r:id="rId119"/>
    <p:sldId id="511" r:id="rId120"/>
    <p:sldId id="373" r:id="rId121"/>
    <p:sldId id="374" r:id="rId122"/>
    <p:sldId id="375" r:id="rId123"/>
    <p:sldId id="376" r:id="rId124"/>
    <p:sldId id="377" r:id="rId125"/>
    <p:sldId id="378" r:id="rId126"/>
    <p:sldId id="379" r:id="rId127"/>
    <p:sldId id="575" r:id="rId128"/>
    <p:sldId id="380" r:id="rId129"/>
    <p:sldId id="554" r:id="rId130"/>
    <p:sldId id="555" r:id="rId131"/>
    <p:sldId id="564" r:id="rId132"/>
    <p:sldId id="565" r:id="rId133"/>
    <p:sldId id="559" r:id="rId134"/>
    <p:sldId id="381" r:id="rId135"/>
    <p:sldId id="382" r:id="rId136"/>
    <p:sldId id="383" r:id="rId137"/>
    <p:sldId id="479" r:id="rId138"/>
    <p:sldId id="493" r:id="rId139"/>
    <p:sldId id="384" r:id="rId140"/>
    <p:sldId id="576" r:id="rId141"/>
    <p:sldId id="385" r:id="rId142"/>
    <p:sldId id="386" r:id="rId143"/>
    <p:sldId id="387" r:id="rId144"/>
    <p:sldId id="546" r:id="rId145"/>
    <p:sldId id="548" r:id="rId146"/>
    <p:sldId id="547" r:id="rId147"/>
    <p:sldId id="389" r:id="rId148"/>
    <p:sldId id="390" r:id="rId149"/>
    <p:sldId id="391" r:id="rId150"/>
    <p:sldId id="392" r:id="rId151"/>
    <p:sldId id="393" r:id="rId152"/>
    <p:sldId id="394" r:id="rId153"/>
    <p:sldId id="396" r:id="rId154"/>
    <p:sldId id="397" r:id="rId155"/>
    <p:sldId id="395" r:id="rId156"/>
    <p:sldId id="577" r:id="rId157"/>
    <p:sldId id="398" r:id="rId158"/>
    <p:sldId id="399" r:id="rId159"/>
    <p:sldId id="400" r:id="rId160"/>
    <p:sldId id="401" r:id="rId161"/>
    <p:sldId id="402" r:id="rId162"/>
    <p:sldId id="403" r:id="rId163"/>
    <p:sldId id="549"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80" r:id="rId188"/>
    <p:sldId id="427" r:id="rId189"/>
    <p:sldId id="496" r:id="rId190"/>
    <p:sldId id="428" r:id="rId191"/>
    <p:sldId id="429" r:id="rId192"/>
    <p:sldId id="430" r:id="rId193"/>
    <p:sldId id="431" r:id="rId194"/>
    <p:sldId id="432" r:id="rId195"/>
    <p:sldId id="433" r:id="rId196"/>
    <p:sldId id="434" r:id="rId197"/>
    <p:sldId id="435" r:id="rId198"/>
    <p:sldId id="436" r:id="rId199"/>
    <p:sldId id="437" r:id="rId200"/>
    <p:sldId id="438" r:id="rId201"/>
    <p:sldId id="439" r:id="rId202"/>
    <p:sldId id="440" r:id="rId203"/>
    <p:sldId id="441" r:id="rId204"/>
    <p:sldId id="442" r:id="rId205"/>
    <p:sldId id="443" r:id="rId206"/>
    <p:sldId id="444" r:id="rId207"/>
    <p:sldId id="566" r:id="rId208"/>
    <p:sldId id="446" r:id="rId209"/>
    <p:sldId id="447" r:id="rId210"/>
    <p:sldId id="498" r:id="rId211"/>
    <p:sldId id="448" r:id="rId212"/>
    <p:sldId id="449" r:id="rId213"/>
    <p:sldId id="450" r:id="rId214"/>
    <p:sldId id="451" r:id="rId215"/>
    <p:sldId id="452" r:id="rId216"/>
    <p:sldId id="453" r:id="rId217"/>
    <p:sldId id="454" r:id="rId218"/>
    <p:sldId id="568" r:id="rId219"/>
    <p:sldId id="481" r:id="rId220"/>
    <p:sldId id="499" r:id="rId221"/>
    <p:sldId id="455" r:id="rId222"/>
    <p:sldId id="456" r:id="rId223"/>
    <p:sldId id="457" r:id="rId224"/>
    <p:sldId id="500" r:id="rId225"/>
    <p:sldId id="458" r:id="rId226"/>
    <p:sldId id="459" r:id="rId227"/>
    <p:sldId id="460" r:id="rId228"/>
    <p:sldId id="461" r:id="rId229"/>
    <p:sldId id="501" r:id="rId230"/>
    <p:sldId id="462" r:id="rId231"/>
    <p:sldId id="463" r:id="rId232"/>
    <p:sldId id="464" r:id="rId233"/>
    <p:sldId id="465" r:id="rId234"/>
    <p:sldId id="502" r:id="rId235"/>
    <p:sldId id="503" r:id="rId236"/>
    <p:sldId id="504" r:id="rId237"/>
    <p:sldId id="506" r:id="rId238"/>
    <p:sldId id="505" r:id="rId2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71115" autoAdjust="0"/>
  </p:normalViewPr>
  <p:slideViewPr>
    <p:cSldViewPr snapToGrid="0">
      <p:cViewPr varScale="1">
        <p:scale>
          <a:sx n="48" d="100"/>
          <a:sy n="48" d="100"/>
        </p:scale>
        <p:origin x="1362" y="5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07501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14673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86927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61617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324153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14757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729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8630570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099964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8353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996466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51057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38836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3583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439567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69647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66073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42224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845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2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339028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26063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658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2448150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213542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2510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63594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74975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47844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4187416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14978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103297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9504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47847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79022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21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94682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79915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183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552377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73474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029471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58644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05302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39493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456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4960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528215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4572861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90055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17673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55297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42674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02332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123622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59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71383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212176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1517977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90863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09793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59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4478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60454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5093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2212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568800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2747957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610312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27497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0438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583172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3993778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6504637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23964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86712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0487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2018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81691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77893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65406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239957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82927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7642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9919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0410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20518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0884622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277790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63553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41435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38372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3403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9349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78478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4"/>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7"/>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4"/>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7"/>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20" r:id="rId10"/>
    <p:sldLayoutId id="2147483821" r:id="rId11"/>
    <p:sldLayoutId id="2147483822" r:id="rId12"/>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1030.png"/></Relationships>
</file>

<file path=ppt/slides/_rels/slide20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0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20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72981" y="5340422"/>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smtClean="0">
                <a:latin typeface="华文楷体" panose="02010600040101010101" pitchFamily="2" charset="-122"/>
                <a:ea typeface="华文楷体" panose="02010600040101010101" pitchFamily="2" charset="-122"/>
              </a:rPr>
              <a:t>张同珍</a:t>
            </a:r>
            <a:endParaRPr lang="zh-CN" altLang="en-US" sz="36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折半查找</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当</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元素序列有序时</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，可以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使用</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更高效</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折半</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查找的</a:t>
            </a:r>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思想：</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首先</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比较中间位置元素，比较成功，查找结束</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比较</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不成功</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0626"/>
            <a:ext cx="11525862"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a:t>
            </a:r>
            <a:r>
              <a:rPr lang="en-US" altLang="zh-CN" sz="2800" dirty="0" smtClean="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 </a:t>
            </a:r>
            <a:endParaRPr lang="en-US" altLang="zh-CN" sz="2800" dirty="0" smtClean="0">
              <a:latin typeface="华文楷体" panose="02010600040101010101" pitchFamily="2" charset="-122"/>
              <a:ea typeface="华文楷体" panose="02010600040101010101" pitchFamily="2" charset="-122"/>
            </a:endParaRPr>
          </a:p>
          <a:p>
            <a:r>
              <a:rPr lang="en-US" altLang="zh-CN" sz="2800" dirty="0" err="1" smtClean="0">
                <a:latin typeface="华文楷体" panose="02010600040101010101" pitchFamily="2" charset="-122"/>
                <a:ea typeface="华文楷体" panose="02010600040101010101" pitchFamily="2" charset="-122"/>
              </a:rPr>
              <a:t>LR</a:t>
            </a:r>
            <a:r>
              <a:rPr lang="en-US" altLang="zh-CN" sz="2800" dirty="0" smtClean="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1684486" y="2458105"/>
            <a:ext cx="7936592" cy="4079829"/>
          </a:xfrm>
          <a:prstGeom prst="rect">
            <a:avLst/>
          </a:prstGeom>
        </p:spPr>
      </p:pic>
    </p:spTree>
    <p:extLst>
      <p:ext uri="{BB962C8B-B14F-4D97-AF65-F5344CB8AC3E}">
        <p14:creationId xmlns:p14="http://schemas.microsoft.com/office/powerpoint/2010/main" val="3495343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5770234"/>
            <a:ext cx="11684889" cy="954107"/>
          </a:xfrm>
          <a:prstGeom prst="rect">
            <a:avLst/>
          </a:prstGeom>
          <a:noFill/>
        </p:spPr>
        <p:txBody>
          <a:bodyPr wrap="square" rtlCol="0">
            <a:spAutoFit/>
          </a:bodyPr>
          <a:lstStyle/>
          <a:p>
            <a:r>
              <a:rPr lang="en-US" altLang="zh-CN" sz="2800" b="1" dirty="0" err="1" smtClean="0">
                <a:latin typeface="华文楷体" panose="02010600040101010101" pitchFamily="2" charset="-122"/>
                <a:ea typeface="华文楷体" panose="02010600040101010101" pitchFamily="2" charset="-122"/>
              </a:rPr>
              <a:t>LR</a:t>
            </a:r>
            <a:r>
              <a:rPr lang="en-US" altLang="zh-CN" sz="2800" b="1" dirty="0" smtClean="0">
                <a:latin typeface="华文楷体" panose="02010600040101010101" pitchFamily="2" charset="-122"/>
                <a:ea typeface="华文楷体" panose="02010600040101010101" pitchFamily="2" charset="-122"/>
              </a:rPr>
              <a:t>-1</a:t>
            </a:r>
            <a:r>
              <a:rPr lang="zh-CN" altLang="en-US" sz="2800" b="1" dirty="0" smtClean="0">
                <a:latin typeface="华文楷体" panose="02010600040101010101" pitchFamily="2" charset="-122"/>
                <a:ea typeface="华文楷体" panose="02010600040101010101" pitchFamily="2" charset="-122"/>
              </a:rPr>
              <a:t>型做双旋调整：</a:t>
            </a:r>
            <a:r>
              <a:rPr lang="zh-CN" altLang="en-US" sz="2800" dirty="0" smtClean="0">
                <a:latin typeface="华文楷体" panose="02010600040101010101" pitchFamily="2" charset="-122"/>
                <a:ea typeface="华文楷体" panose="02010600040101010101" pitchFamily="2" charset="-122"/>
              </a:rPr>
              <a:t>旋转方法如</a:t>
            </a:r>
            <a:r>
              <a:rPr lang="en-US" altLang="zh-CN" sz="2800" dirty="0" err="1" smtClean="0">
                <a:latin typeface="华文楷体" panose="02010600040101010101" pitchFamily="2" charset="-122"/>
                <a:ea typeface="华文楷体" panose="02010600040101010101" pitchFamily="2" charset="-122"/>
              </a:rPr>
              <a:t>LR+1</a:t>
            </a:r>
            <a:r>
              <a:rPr lang="zh-CN" altLang="en-US" sz="2800" dirty="0" smtClean="0">
                <a:latin typeface="华文楷体" panose="02010600040101010101" pitchFamily="2" charset="-122"/>
                <a:ea typeface="华文楷体" panose="02010600040101010101" pitchFamily="2" charset="-122"/>
              </a:rPr>
              <a:t>，但调整好后结点</a:t>
            </a:r>
            <a:r>
              <a:rPr lang="en-US" altLang="zh-CN" sz="2800" dirty="0" smtClean="0">
                <a:latin typeface="华文楷体" panose="02010600040101010101" pitchFamily="2" charset="-122"/>
                <a:ea typeface="华文楷体" panose="02010600040101010101" pitchFamily="2" charset="-122"/>
              </a:rPr>
              <a:t>A</a:t>
            </a:r>
            <a:r>
              <a:rPr lang="zh-CN" altLang="en-US" sz="2800" dirty="0" smtClean="0">
                <a:latin typeface="华文楷体" panose="02010600040101010101" pitchFamily="2" charset="-122"/>
                <a:ea typeface="华文楷体" panose="02010600040101010101" pitchFamily="2" charset="-122"/>
              </a:rPr>
              <a:t>平衡因子不同。</a:t>
            </a:r>
            <a:endParaRPr lang="en-US" altLang="zh-CN" sz="2800" dirty="0" smtClean="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插入前后二叉树高度均为</a:t>
            </a:r>
            <a:r>
              <a:rPr lang="en-US" altLang="zh-CN" sz="2800" dirty="0" err="1" smtClean="0">
                <a:latin typeface="华文楷体" panose="02010600040101010101" pitchFamily="2" charset="-122"/>
                <a:ea typeface="华文楷体" panose="02010600040101010101" pitchFamily="2" charset="-122"/>
              </a:rPr>
              <a:t>h+1</a:t>
            </a:r>
            <a:r>
              <a:rPr lang="zh-CN" altLang="en-US" sz="2800" dirty="0" smtClean="0">
                <a:latin typeface="华文楷体" panose="02010600040101010101" pitchFamily="2" charset="-122"/>
                <a:ea typeface="华文楷体" panose="02010600040101010101" pitchFamily="2" charset="-122"/>
              </a:rPr>
              <a:t>，影响向上的传导结束。</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551833" y="1346990"/>
            <a:ext cx="10866574" cy="4372281"/>
          </a:xfrm>
          <a:prstGeom prst="rect">
            <a:avLst/>
          </a:prstGeom>
        </p:spPr>
      </p:pic>
    </p:spTree>
    <p:extLst>
      <p:ext uri="{BB962C8B-B14F-4D97-AF65-F5344CB8AC3E}">
        <p14:creationId xmlns:p14="http://schemas.microsoft.com/office/powerpoint/2010/main" val="3652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a:t>
            </a:r>
            <a:r>
              <a:rPr lang="en-US" altLang="zh-CN" dirty="0" smtClean="0">
                <a:latin typeface="华文楷体" panose="02010600040101010101" pitchFamily="2" charset="-122"/>
                <a:ea typeface="华文楷体" panose="02010600040101010101" pitchFamily="2" charset="-122"/>
              </a:rPr>
              <a:t>LR</a:t>
            </a:r>
            <a:r>
              <a:rPr lang="zh-CN" altLang="en-US" dirty="0" smtClean="0">
                <a:latin typeface="华文楷体" panose="02010600040101010101" pitchFamily="2" charset="-122"/>
                <a:ea typeface="华文楷体" panose="02010600040101010101" pitchFamily="2" charset="-122"/>
              </a:rPr>
              <a:t>型调整方法总结：</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0626"/>
            <a:ext cx="10750610" cy="3970318"/>
          </a:xfrm>
          <a:prstGeom prst="rect">
            <a:avLst/>
          </a:prstGeom>
          <a:noFill/>
        </p:spPr>
        <p:txBody>
          <a:bodyPr wrap="square" rtlCol="0">
            <a:spAutoFit/>
          </a:bodyPr>
          <a:lstStyle/>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处理方法相同之处：</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做一次双旋，先下臂左旋，变</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左</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、右子平衡因子</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分别为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smtClean="0"/>
          </a:p>
        </p:txBody>
      </p:sp>
    </p:spTree>
    <p:extLst>
      <p:ext uri="{BB962C8B-B14F-4D97-AF65-F5344CB8AC3E}">
        <p14:creationId xmlns:p14="http://schemas.microsoft.com/office/powerpoint/2010/main" val="848072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a:t>
            </a:r>
            <a:r>
              <a:rPr lang="en-US" altLang="zh-CN" dirty="0" smtClean="0">
                <a:latin typeface="华文楷体" panose="02010600040101010101" pitchFamily="2" charset="-122"/>
                <a:ea typeface="华文楷体" panose="02010600040101010101" pitchFamily="2" charset="-122"/>
              </a:rPr>
              <a:t>RL</a:t>
            </a:r>
            <a:r>
              <a:rPr lang="zh-CN" altLang="en-US" dirty="0" smtClean="0">
                <a:latin typeface="华文楷体" panose="02010600040101010101" pitchFamily="2" charset="-122"/>
                <a:ea typeface="华文楷体" panose="02010600040101010101" pitchFamily="2" charset="-122"/>
              </a:rPr>
              <a:t>型调整方法总结：</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441601"/>
            <a:ext cx="12122210" cy="4832092"/>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型类似，也有三</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种形态</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处理相同之处：</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做一次双旋，先下臂右旋，变</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左</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、右子平衡因子</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分别为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AVL</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插入算法的实现代码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见教材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199-202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页</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505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树调整方法总结：</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2122210" cy="3539430"/>
          </a:xfrm>
          <a:prstGeom prst="rect">
            <a:avLst/>
          </a:prstGeom>
          <a:noFill/>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另外一种方法： </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每个结点不存平衡因子，而是存储以它为根的二叉树的高度。</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存储高度的好处：</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因为根结点的高度值可由左、右子的高度值直接导出。</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以上</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型中，</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平衡因子为</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型不同，但其高度都是一样的。</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一个结点的平衡性即是否危机结点，由其左、右子高度值的差临时判断。</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利于递归</a:t>
            </a:r>
            <a:endParaRPr lang="en-US" altLang="zh-CN" sz="2800" dirty="0" smtClean="0"/>
          </a:p>
        </p:txBody>
      </p:sp>
    </p:spTree>
    <p:extLst>
      <p:ext uri="{BB962C8B-B14F-4D97-AF65-F5344CB8AC3E}">
        <p14:creationId xmlns:p14="http://schemas.microsoft.com/office/powerpoint/2010/main" val="351287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577792"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从高度角度看</a:t>
            </a: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412798" y="1607082"/>
            <a:ext cx="11560541"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smtClean="0">
                <a:latin typeface="Times New Roman" panose="02020603050405020304" pitchFamily="18" charset="0"/>
              </a:rPr>
              <a:t>型： 做</a:t>
            </a:r>
            <a:r>
              <a:rPr lang="zh-CN" altLang="en-US" sz="2800" dirty="0">
                <a:latin typeface="Times New Roman" panose="02020603050405020304" pitchFamily="18" charset="0"/>
              </a:rPr>
              <a:t>一次上臂</a:t>
            </a:r>
            <a:r>
              <a:rPr lang="zh-CN" altLang="en-US" sz="2800" dirty="0" smtClean="0">
                <a:latin typeface="Times New Roman" panose="02020603050405020304" pitchFamily="18" charset="0"/>
              </a:rPr>
              <a:t>右旋前后，各点高度变化</a:t>
            </a:r>
            <a:endParaRPr lang="en-US" altLang="zh-CN" sz="2800"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94137" y="2390394"/>
            <a:ext cx="11779202" cy="3842575"/>
          </a:xfrm>
          <a:prstGeom prst="rect">
            <a:avLst/>
          </a:prstGeom>
        </p:spPr>
      </p:pic>
    </p:spTree>
    <p:extLst>
      <p:ext uri="{BB962C8B-B14F-4D97-AF65-F5344CB8AC3E}">
        <p14:creationId xmlns:p14="http://schemas.microsoft.com/office/powerpoint/2010/main" val="106612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9401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9506454" cy="523220"/>
          </a:xfrm>
          <a:prstGeom prst="rect">
            <a:avLst/>
          </a:prstGeom>
          <a:noFill/>
        </p:spPr>
        <p:txBody>
          <a:bodyPr wrap="square" rtlCol="0">
            <a:spAutoFit/>
          </a:bodyPr>
          <a:lstStyle/>
          <a:p>
            <a:r>
              <a:rPr lang="en-US" altLang="zh-CN" sz="2800" dirty="0" smtClean="0">
                <a:latin typeface="Times New Roman" panose="02020603050405020304" pitchFamily="18" charset="0"/>
              </a:rPr>
              <a:t>RR</a:t>
            </a:r>
            <a:r>
              <a:rPr lang="zh-CN" altLang="en-US" sz="2800" dirty="0" smtClean="0">
                <a:latin typeface="Times New Roman" panose="02020603050405020304" pitchFamily="18" charset="0"/>
              </a:rPr>
              <a:t>型： 做</a:t>
            </a:r>
            <a:r>
              <a:rPr lang="zh-CN" altLang="en-US" sz="2800" dirty="0">
                <a:latin typeface="Times New Roman" panose="02020603050405020304" pitchFamily="18" charset="0"/>
              </a:rPr>
              <a:t>一次</a:t>
            </a:r>
            <a:r>
              <a:rPr lang="zh-CN" altLang="en-US" sz="2800" dirty="0" smtClean="0">
                <a:latin typeface="Times New Roman" panose="02020603050405020304" pitchFamily="18" charset="0"/>
              </a:rPr>
              <a:t>上臂左旋</a:t>
            </a:r>
            <a:r>
              <a:rPr lang="zh-CN" altLang="en-US" sz="2800" dirty="0">
                <a:latin typeface="Times New Roman" panose="02020603050405020304" pitchFamily="18" charset="0"/>
              </a:rPr>
              <a:t>前后，，各点高度</a:t>
            </a:r>
            <a:r>
              <a:rPr lang="zh-CN" altLang="en-US" sz="2800" dirty="0" smtClean="0">
                <a:latin typeface="Times New Roman" panose="02020603050405020304" pitchFamily="18" charset="0"/>
              </a:rPr>
              <a:t>变化</a:t>
            </a:r>
            <a:endParaRPr lang="en-US" altLang="zh-CN" sz="2800"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1921173"/>
            <a:ext cx="11229453" cy="4414477"/>
          </a:xfrm>
          <a:prstGeom prst="rect">
            <a:avLst/>
          </a:prstGeom>
        </p:spPr>
      </p:pic>
    </p:spTree>
    <p:extLst>
      <p:ext uri="{BB962C8B-B14F-4D97-AF65-F5344CB8AC3E}">
        <p14:creationId xmlns:p14="http://schemas.microsoft.com/office/powerpoint/2010/main" val="162445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28732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smtClean="0">
                <a:latin typeface="Times New Roman" panose="02020603050405020304" pitchFamily="18" charset="0"/>
              </a:rPr>
              <a:t>LR+1</a:t>
            </a:r>
            <a:r>
              <a:rPr lang="zh-CN" altLang="en-US" sz="2800" dirty="0" smtClean="0">
                <a:latin typeface="Times New Roman" panose="02020603050405020304" pitchFamily="18" charset="0"/>
              </a:rPr>
              <a:t>型： 做</a:t>
            </a:r>
            <a:r>
              <a:rPr lang="zh-CN" altLang="en-US" sz="2800" dirty="0">
                <a:latin typeface="Times New Roman" panose="02020603050405020304" pitchFamily="18" charset="0"/>
              </a:rPr>
              <a:t>一</a:t>
            </a:r>
            <a:r>
              <a:rPr lang="zh-CN" altLang="en-US" sz="2800" dirty="0" smtClean="0">
                <a:latin typeface="Times New Roman" panose="02020603050405020304" pitchFamily="18" charset="0"/>
              </a:rPr>
              <a:t>次下臂左旋，再做一次上臂右旋即转为</a:t>
            </a:r>
            <a:r>
              <a:rPr lang="en-US" altLang="zh-CN" sz="2800" dirty="0" smtClean="0">
                <a:latin typeface="Times New Roman" panose="02020603050405020304" pitchFamily="18" charset="0"/>
              </a:rPr>
              <a:t>LL</a:t>
            </a:r>
            <a:r>
              <a:rPr lang="zh-CN" altLang="en-US" sz="2800" dirty="0" smtClean="0">
                <a:latin typeface="Times New Roman" panose="02020603050405020304" pitchFamily="18" charset="0"/>
              </a:rPr>
              <a:t>型</a:t>
            </a:r>
            <a:endParaRPr lang="en-US" altLang="zh-CN" sz="2800"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08476" y="2390394"/>
            <a:ext cx="11883524" cy="3720341"/>
          </a:xfrm>
          <a:prstGeom prst="rect">
            <a:avLst/>
          </a:prstGeom>
        </p:spPr>
      </p:pic>
    </p:spTree>
    <p:extLst>
      <p:ext uri="{BB962C8B-B14F-4D97-AF65-F5344CB8AC3E}">
        <p14:creationId xmlns:p14="http://schemas.microsoft.com/office/powerpoint/2010/main" val="771432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034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smtClean="0">
                <a:latin typeface="Times New Roman" panose="02020603050405020304" pitchFamily="18" charset="0"/>
              </a:rPr>
              <a:t>LR</a:t>
            </a:r>
            <a:r>
              <a:rPr lang="en-US" altLang="zh-CN" sz="2800" dirty="0" smtClean="0">
                <a:latin typeface="Times New Roman" panose="02020603050405020304" pitchFamily="18" charset="0"/>
              </a:rPr>
              <a:t>-1</a:t>
            </a:r>
            <a:r>
              <a:rPr lang="zh-CN" altLang="en-US" sz="2800" dirty="0" smtClean="0">
                <a:latin typeface="Times New Roman" panose="02020603050405020304" pitchFamily="18" charset="0"/>
              </a:rPr>
              <a:t>型： 做</a:t>
            </a:r>
            <a:r>
              <a:rPr lang="zh-CN" altLang="en-US" sz="2800" dirty="0">
                <a:latin typeface="Times New Roman" panose="02020603050405020304" pitchFamily="18" charset="0"/>
              </a:rPr>
              <a:t>一</a:t>
            </a:r>
            <a:r>
              <a:rPr lang="zh-CN" altLang="en-US" sz="2800" dirty="0" smtClean="0">
                <a:latin typeface="Times New Roman" panose="02020603050405020304" pitchFamily="18" charset="0"/>
              </a:rPr>
              <a:t>次下臂左旋，再做一次上臂右旋即转为</a:t>
            </a:r>
            <a:r>
              <a:rPr lang="en-US" altLang="zh-CN" sz="2800" dirty="0" smtClean="0">
                <a:latin typeface="Times New Roman" panose="02020603050405020304" pitchFamily="18" charset="0"/>
              </a:rPr>
              <a:t>LL</a:t>
            </a:r>
            <a:r>
              <a:rPr lang="zh-CN" altLang="en-US" sz="2800" dirty="0" smtClean="0">
                <a:latin typeface="Times New Roman" panose="02020603050405020304" pitchFamily="18" charset="0"/>
              </a:rPr>
              <a:t>型</a:t>
            </a:r>
            <a:endParaRPr lang="en-US" altLang="zh-CN" sz="2800"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2130301"/>
            <a:ext cx="11850540" cy="4550291"/>
          </a:xfrm>
          <a:prstGeom prst="rect">
            <a:avLst/>
          </a:prstGeom>
        </p:spPr>
      </p:pic>
    </p:spTree>
    <p:extLst>
      <p:ext uri="{BB962C8B-B14F-4D97-AF65-F5344CB8AC3E}">
        <p14:creationId xmlns:p14="http://schemas.microsoft.com/office/powerpoint/2010/main" val="3281506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412798" y="1607082"/>
            <a:ext cx="10182315" cy="3539430"/>
          </a:xfrm>
          <a:prstGeom prst="rect">
            <a:avLst/>
          </a:prstGeom>
          <a:noFill/>
        </p:spPr>
        <p:txBody>
          <a:bodyPr wrap="square" rtlCol="0">
            <a:spAutoFit/>
          </a:bodyPr>
          <a:lstStyle/>
          <a:p>
            <a:r>
              <a:rPr lang="en-US" altLang="zh-CN" sz="2800" b="1" dirty="0" err="1" smtClean="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err="1" smtClean="0">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调整过后：</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的高度均为</a:t>
            </a:r>
            <a:r>
              <a:rPr lang="en-US" altLang="zh-CN" sz="2800" b="1" dirty="0" err="1" smtClean="0">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h</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。且三种形态：</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且调整过后：</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h</a:t>
            </a:r>
            <a:endParaRPr lang="en-US" altLang="zh-CN" sz="2800" dirty="0"/>
          </a:p>
        </p:txBody>
      </p:sp>
    </p:spTree>
    <p:extLst>
      <p:ext uri="{BB962C8B-B14F-4D97-AF65-F5344CB8AC3E}">
        <p14:creationId xmlns:p14="http://schemas.microsoft.com/office/powerpoint/2010/main" val="225595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折半查找成功示例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81007" y="1346990"/>
            <a:ext cx="7053254" cy="5241511"/>
          </a:xfrm>
          <a:prstGeom prst="rect">
            <a:avLst/>
          </a:prstGeom>
          <a:noFill/>
          <a:ln>
            <a:noFill/>
          </a:ln>
        </p:spPr>
      </p:pic>
    </p:spTree>
    <p:extLst>
      <p:ext uri="{BB962C8B-B14F-4D97-AF65-F5344CB8AC3E}">
        <p14:creationId xmlns:p14="http://schemas.microsoft.com/office/powerpoint/2010/main" val="265802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smtClean="0">
                <a:ea typeface="华文楷体" panose="02010600040101010101" pitchFamily="2" charset="-122"/>
                <a:cs typeface="Times New Roman" panose="02020603050405020304" pitchFamily="18" charset="0"/>
              </a:rPr>
              <a:t>AVL</a:t>
            </a:r>
            <a:r>
              <a:rPr lang="en-US" altLang="zh-CN" sz="3200" b="0" dirty="0" err="1">
                <a:ea typeface="华文楷体" panose="02010600040101010101" pitchFamily="2" charset="-122"/>
                <a:cs typeface="Times New Roman" panose="02020603050405020304" pitchFamily="18" charset="0"/>
              </a:rPr>
              <a:t>_</a:t>
            </a:r>
            <a:r>
              <a:rPr lang="en-US" altLang="zh-CN" sz="3200" b="0" dirty="0" err="1" smtClean="0">
                <a:ea typeface="华文楷体" panose="02010600040101010101" pitchFamily="2" charset="-122"/>
                <a:cs typeface="Times New Roman" panose="02020603050405020304" pitchFamily="18" charset="0"/>
              </a:rPr>
              <a:t>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smtClean="0">
                <a:ea typeface="华文楷体" panose="02010600040101010101" pitchFamily="2" charset="-122"/>
                <a:cs typeface="Times New Roman" panose="02020603050405020304" pitchFamily="18" charset="0"/>
              </a:rPr>
              <a:t>elemType</a:t>
            </a:r>
            <a:r>
              <a:rPr lang="en-US" altLang="zh-CN" sz="3200" b="0" dirty="0" smtClean="0">
                <a:ea typeface="华文楷体" panose="02010600040101010101" pitchFamily="2" charset="-122"/>
                <a:cs typeface="Times New Roman" panose="02020603050405020304" pitchFamily="18" charset="0"/>
              </a:rPr>
              <a:t>&gt;</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smtClean="0">
                <a:ea typeface="华文楷体" panose="02010600040101010101" pitchFamily="2" charset="-122"/>
                <a:cs typeface="Times New Roman" panose="02020603050405020304" pitchFamily="18" charset="0"/>
              </a:rPr>
              <a:t>AVL_Tree</a:t>
            </a:r>
            <a:r>
              <a:rPr lang="en-US" altLang="zh-CN" sz="3200" b="0" dirty="0" smtClean="0">
                <a:ea typeface="华文楷体" panose="02010600040101010101" pitchFamily="2" charset="-122"/>
                <a:cs typeface="Times New Roman" panose="02020603050405020304" pitchFamily="18" charset="0"/>
              </a:rPr>
              <a:t>&lt;</a:t>
            </a:r>
            <a:r>
              <a:rPr lang="en-US" altLang="zh-CN" sz="3200" b="0" dirty="0" err="1" smtClean="0">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smtClean="0">
                <a:solidFill>
                  <a:srgbClr val="FF0000"/>
                </a:solidFill>
                <a:ea typeface="华文楷体" panose="02010600040101010101" pitchFamily="2" charset="-122"/>
                <a:cs typeface="Times New Roman" panose="02020603050405020304" pitchFamily="18" charset="0"/>
              </a:rPr>
              <a:t>height;</a:t>
            </a:r>
            <a:endParaRPr lang="en-US" altLang="zh-CN" sz="320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r>
              <a:rPr lang="en-US" altLang="zh-CN" dirty="0" smtClean="0">
                <a:latin typeface="华文楷体" panose="02010600040101010101" pitchFamily="2" charset="-122"/>
                <a:ea typeface="华文楷体" panose="02010600040101010101" pitchFamily="2" charset="-122"/>
              </a:rPr>
              <a:t>2</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4" name="Rectangle 3"/>
          <p:cNvSpPr txBox="1">
            <a:spLocks noChangeArrowheads="1"/>
          </p:cNvSpPr>
          <p:nvPr/>
        </p:nvSpPr>
        <p:spPr>
          <a:xfrm>
            <a:off x="5896947" y="1365376"/>
            <a:ext cx="6089643"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smtClean="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a:t>
            </a:r>
            <a:r>
              <a:rPr lang="en-US" altLang="zh-CN" sz="2200" b="0" dirty="0" smtClean="0">
                <a:ea typeface="华文楷体" panose="02010600040101010101" pitchFamily="2" charset="-122"/>
                <a:cs typeface="Times New Roman" panose="02020603050405020304" pitchFamily="18" charset="0"/>
              </a:rPr>
              <a:t>; height=1;}</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endParaRPr lang="en-US" altLang="zh-CN" sz="2200" b="0" dirty="0" smtClean="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a:t>
            </a:r>
            <a:r>
              <a:rPr lang="en-US" altLang="zh-CN" sz="2200" b="0" dirty="0" smtClean="0">
                <a:ea typeface="华文楷体" panose="02010600040101010101" pitchFamily="2" charset="-122"/>
                <a:cs typeface="Times New Roman" panose="02020603050405020304" pitchFamily="18" charset="0"/>
              </a:rPr>
              <a:t>                 Node </a:t>
            </a:r>
            <a:r>
              <a:rPr lang="en-US" altLang="zh-CN" sz="2200" b="0" dirty="0">
                <a:ea typeface="华文楷体" panose="02010600040101010101" pitchFamily="2" charset="-122"/>
                <a:cs typeface="Times New Roman" panose="02020603050405020304" pitchFamily="18" charset="0"/>
              </a:rPr>
              <a:t>*</a:t>
            </a:r>
            <a:r>
              <a:rPr lang="en-US" altLang="zh-CN" sz="2200" b="0" dirty="0" smtClean="0">
                <a:ea typeface="华文楷体" panose="02010600040101010101" pitchFamily="2" charset="-122"/>
                <a:cs typeface="Times New Roman" panose="02020603050405020304" pitchFamily="18" charset="0"/>
              </a:rPr>
              <a:t>r=NULL, </a:t>
            </a:r>
            <a:r>
              <a:rPr lang="en-US" altLang="zh-CN" sz="2200" b="0" dirty="0" err="1" smtClean="0">
                <a:ea typeface="华文楷体" panose="02010600040101010101" pitchFamily="2" charset="-122"/>
                <a:cs typeface="Times New Roman" panose="02020603050405020304" pitchFamily="18" charset="0"/>
              </a:rPr>
              <a:t>int</a:t>
            </a:r>
            <a:r>
              <a:rPr lang="en-US" altLang="zh-CN" sz="2200" b="0" dirty="0" smtClean="0">
                <a:ea typeface="华文楷体" panose="02010600040101010101" pitchFamily="2" charset="-122"/>
                <a:cs typeface="Times New Roman" panose="02020603050405020304" pitchFamily="18" charset="0"/>
              </a:rPr>
              <a:t> h=1)</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a:t>
            </a:r>
            <a:r>
              <a:rPr lang="en-US" altLang="zh-CN" sz="2200" b="0" dirty="0" smtClean="0">
                <a:ea typeface="华文楷体" panose="02010600040101010101" pitchFamily="2" charset="-122"/>
                <a:cs typeface="Times New Roman" panose="02020603050405020304" pitchFamily="18" charset="0"/>
              </a:rPr>
              <a:t>height=h;}</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64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smtClean="0">
                <a:ea typeface="华文楷体" panose="02010600040101010101" pitchFamily="2" charset="-122"/>
                <a:cs typeface="Times New Roman" panose="02020603050405020304" pitchFamily="18" charset="0"/>
              </a:rPr>
              <a:t>class </a:t>
            </a:r>
            <a:r>
              <a:rPr lang="en-US" altLang="zh-CN" b="0" dirty="0" err="1" smtClean="0">
                <a:ea typeface="华文楷体" panose="02010600040101010101" pitchFamily="2" charset="-122"/>
                <a:cs typeface="Times New Roman" panose="02020603050405020304" pitchFamily="18" charset="0"/>
              </a:rPr>
              <a:t>AVL_Tree</a:t>
            </a:r>
            <a:r>
              <a:rPr lang="en-US" altLang="zh-CN" b="0" dirty="0" smtClean="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void LL(</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void RR(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r>
              <a:rPr lang="en-US" altLang="zh-CN" dirty="0" smtClean="0">
                <a:latin typeface="华文楷体" panose="02010600040101010101" pitchFamily="2" charset="-122"/>
                <a:ea typeface="华文楷体" panose="02010600040101010101" pitchFamily="2" charset="-122"/>
              </a:rPr>
              <a:t>2</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8585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27688" cy="5060598"/>
          </a:xfrm>
        </p:spPr>
        <p:txBody>
          <a:bodyPr>
            <a:normAutofit lnSpcReduction="10000"/>
          </a:bodyPr>
          <a:lstStyle/>
          <a:p>
            <a:pPr marL="0" indent="0">
              <a:lnSpc>
                <a:spcPct val="100000"/>
              </a:lnSpc>
              <a:buNone/>
            </a:pP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LR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RL</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height(Node&lt;</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 *t) </a:t>
            </a:r>
            <a:r>
              <a:rPr lang="en-US" altLang="zh-CN" b="0" dirty="0" err="1" smtClean="0">
                <a:ea typeface="华文楷体" panose="02010600040101010101" pitchFamily="2" charset="-122"/>
                <a:cs typeface="Times New Roman" panose="02020603050405020304" pitchFamily="18" charset="0"/>
              </a:rPr>
              <a:t>const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max(</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a, </a:t>
            </a:r>
            <a:r>
              <a:rPr lang="en-US" altLang="zh-CN" b="0" dirty="0" err="1" smtClean="0">
                <a:ea typeface="华文楷体" panose="02010600040101010101" pitchFamily="2" charset="-122"/>
                <a:cs typeface="Times New Roman" panose="02020603050405020304" pitchFamily="18" charset="0"/>
              </a:rPr>
              <a:t>int</a:t>
            </a:r>
            <a:r>
              <a:rPr lang="en-US" altLang="zh-CN" b="0" dirty="0" smtClean="0">
                <a:ea typeface="华文楷体" panose="02010600040101010101" pitchFamily="2" charset="-122"/>
                <a:cs typeface="Times New Roman" panose="02020603050405020304" pitchFamily="18" charset="0"/>
              </a:rPr>
              <a:t> b) {return (a&gt;b)? </a:t>
            </a:r>
            <a:r>
              <a:rPr lang="en-US" altLang="zh-CN" b="0" dirty="0" err="1" smtClean="0">
                <a:ea typeface="华文楷体" panose="02010600040101010101" pitchFamily="2" charset="-122"/>
                <a:cs typeface="Times New Roman" panose="02020603050405020304" pitchFamily="18" charset="0"/>
              </a:rPr>
              <a:t>a:b</a:t>
            </a:r>
            <a:r>
              <a:rPr lang="en-US" altLang="zh-CN" b="0" dirty="0" smtClean="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marL="0" indent="0">
              <a:lnSpc>
                <a:spcPct val="100000"/>
              </a:lnSpc>
              <a:buNone/>
            </a:pPr>
            <a:endParaRPr lang="en-US"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    public:</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binarySearchTree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75771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0730731" cy="5060598"/>
          </a:xfrm>
        </p:spPr>
        <p:txBody>
          <a:bodyPr>
            <a:normAutofit/>
          </a:bodyPr>
          <a:lstStyle/>
          <a:p>
            <a:pPr marL="0" indent="0">
              <a:buNone/>
            </a:pPr>
            <a:r>
              <a:rPr lang="en-US" altLang="zh-CN" sz="3200" b="0" dirty="0" smtClean="0">
                <a:ea typeface="华文楷体" panose="02010600040101010101" pitchFamily="2" charset="-122"/>
                <a:cs typeface="Times New Roman" panose="02020603050405020304" pitchFamily="18" charset="0"/>
              </a:rPr>
              <a:t>template </a:t>
            </a:r>
            <a:r>
              <a:rPr lang="en-US" altLang="zh-CN" sz="3200" b="0" dirty="0">
                <a:ea typeface="华文楷体" panose="02010600040101010101" pitchFamily="2" charset="-122"/>
                <a:cs typeface="Times New Roman" panose="02020603050405020304" pitchFamily="18" charset="0"/>
              </a:rPr>
              <a:t>&lt;class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smtClean="0">
                <a:ea typeface="华文楷体" panose="02010600040101010101" pitchFamily="2" charset="-122"/>
                <a:cs typeface="Times New Roman" panose="02020603050405020304" pitchFamily="18" charset="0"/>
              </a:rPr>
              <a:t>&gt;</a:t>
            </a:r>
          </a:p>
          <a:p>
            <a:pPr marL="0" indent="0">
              <a:buNone/>
            </a:pPr>
            <a:r>
              <a:rPr lang="en-US" altLang="zh-CN" sz="3200" b="0" dirty="0" err="1">
                <a:ea typeface="华文楷体" panose="02010600040101010101" pitchFamily="2" charset="-122"/>
                <a:cs typeface="Times New Roman" panose="02020603050405020304" pitchFamily="18" charset="0"/>
              </a:rPr>
              <a:t>int</a:t>
            </a:r>
            <a:r>
              <a:rPr lang="en-US" altLang="zh-CN" sz="3200" b="0" dirty="0">
                <a:ea typeface="华文楷体" panose="02010600040101010101" pitchFamily="2" charset="-122"/>
                <a:cs typeface="Times New Roman" panose="02020603050405020304" pitchFamily="18" charset="0"/>
              </a:rPr>
              <a:t> </a:t>
            </a:r>
            <a:r>
              <a:rPr lang="en-US" altLang="zh-CN" sz="3200" b="0" dirty="0" err="1" smtClean="0">
                <a:ea typeface="华文楷体" panose="02010600040101010101" pitchFamily="2" charset="-122"/>
                <a:cs typeface="Times New Roman" panose="02020603050405020304" pitchFamily="18" charset="0"/>
              </a:rPr>
              <a:t>AVL_Tree</a:t>
            </a:r>
            <a:r>
              <a:rPr lang="en-US" altLang="zh-CN" sz="3200" b="0" dirty="0" smtClean="0">
                <a:ea typeface="华文楷体" panose="02010600040101010101" pitchFamily="2" charset="-122"/>
                <a:cs typeface="Times New Roman" panose="02020603050405020304" pitchFamily="18" charset="0"/>
              </a:rPr>
              <a:t>&lt;</a:t>
            </a:r>
            <a:r>
              <a:rPr lang="en-US" altLang="zh-CN" sz="3200" b="0" dirty="0" err="1" smtClean="0">
                <a:ea typeface="华文楷体" panose="02010600040101010101" pitchFamily="2" charset="-122"/>
                <a:cs typeface="Times New Roman" panose="02020603050405020304" pitchFamily="18" charset="0"/>
              </a:rPr>
              <a:t>elemType</a:t>
            </a:r>
            <a:r>
              <a:rPr lang="en-US" altLang="zh-CN" sz="3200" b="0" dirty="0" smtClean="0">
                <a:ea typeface="华文楷体" panose="02010600040101010101" pitchFamily="2" charset="-122"/>
                <a:cs typeface="Times New Roman" panose="02020603050405020304" pitchFamily="18" charset="0"/>
              </a:rPr>
              <a:t>&gt;::height(Node&lt;</a:t>
            </a:r>
            <a:r>
              <a:rPr lang="en-US" altLang="zh-CN" sz="3200" b="0" dirty="0" err="1" smtClean="0">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 *t</a:t>
            </a:r>
            <a:r>
              <a:rPr lang="en-US" altLang="zh-CN" sz="3200" b="0" dirty="0" smtClean="0">
                <a:ea typeface="华文楷体" panose="02010600040101010101" pitchFamily="2" charset="-122"/>
                <a:cs typeface="Times New Roman" panose="02020603050405020304" pitchFamily="18" charset="0"/>
              </a:rPr>
              <a:t>) </a:t>
            </a:r>
            <a:r>
              <a:rPr lang="en-US" altLang="zh-CN" sz="3200" b="0" dirty="0" err="1" smtClean="0">
                <a:ea typeface="华文楷体" panose="02010600040101010101" pitchFamily="2" charset="-122"/>
                <a:cs typeface="Times New Roman" panose="02020603050405020304" pitchFamily="18" charset="0"/>
              </a:rPr>
              <a:t>const</a:t>
            </a:r>
            <a:endParaRPr lang="en-US" altLang="zh-CN" sz="3200" b="0" dirty="0" smtClean="0">
              <a:ea typeface="华文楷体" panose="02010600040101010101" pitchFamily="2" charset="-122"/>
              <a:cs typeface="Times New Roman" panose="02020603050405020304" pitchFamily="18" charset="0"/>
            </a:endParaRPr>
          </a:p>
          <a:p>
            <a:pPr marL="0" indent="0">
              <a:buNone/>
            </a:pPr>
            <a:r>
              <a:rPr lang="en-US" altLang="zh-CN" sz="3200" b="0" dirty="0" smtClean="0">
                <a:ea typeface="华文楷体" panose="02010600040101010101" pitchFamily="2" charset="-122"/>
                <a:cs typeface="Times New Roman" panose="02020603050405020304" pitchFamily="18" charset="0"/>
              </a:rPr>
              <a:t>{    if (!t) return 0;</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smtClean="0">
                <a:ea typeface="华文楷体" panose="02010600040101010101" pitchFamily="2" charset="-122"/>
                <a:cs typeface="Times New Roman" panose="02020603050405020304" pitchFamily="18" charset="0"/>
              </a:rPr>
              <a:t>     return t-&gt;height;</a:t>
            </a:r>
          </a:p>
          <a:p>
            <a:pPr marL="0" indent="0">
              <a:buNone/>
            </a:pPr>
            <a:r>
              <a:rPr lang="en-US" altLang="zh-CN"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366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327079" cy="4867999"/>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 x,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if( x &lt; t-&gt;data</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在左子树上</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insert( x, t-&gt;left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 ( height( t-&gt;left ) - height( t-&gt;right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x&lt; t-&gt;left-&gt;data) LL( t );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7539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287323" cy="4437112"/>
          </a:xfrm>
          <a:prstGeom prst="rect">
            <a:avLst/>
          </a:prstGeom>
          <a:noFill/>
        </p:spPr>
        <p:txBody>
          <a:bodyPr wrap="square" rtlCol="0">
            <a:spAutoFit/>
          </a:bodyPr>
          <a:lstStyle/>
          <a:p>
            <a:pPr>
              <a:spcBef>
                <a:spcPts val="1000"/>
              </a:spcBef>
              <a:buClr>
                <a:schemeClr val="accent1"/>
              </a:buClr>
              <a:buSzPct val="100000"/>
              <a:defRPr/>
            </a:pPr>
            <a:r>
              <a:rPr lang="en-US" altLang="zh-CN" sz="2800" dirty="0" smtClean="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else if(x&gt; t-&gt;data)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在右子树上</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insert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x, t-&gt;right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if(height( t-&gt;left ) - height( t-&gt;right )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if(x&gt; t-&gt;right-&gt;data) RR(t);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重新计算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的高度</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0515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LL</a:t>
            </a:r>
            <a:r>
              <a:rPr lang="zh-CN" altLang="en-US" dirty="0" smtClean="0">
                <a:latin typeface="华文楷体" panose="02010600040101010101" pitchFamily="2" charset="-122"/>
                <a:ea typeface="华文楷体" panose="02010600040101010101" pitchFamily="2" charset="-122"/>
              </a:rPr>
              <a:t>调整：</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02633"/>
            <a:ext cx="11287323" cy="5555367"/>
          </a:xfrm>
          <a:prstGeom prst="rect">
            <a:avLst/>
          </a:prstGeom>
          <a:noFill/>
        </p:spPr>
        <p:txBody>
          <a:bodyPr wrap="square" rtlCol="0">
            <a:spAutoFit/>
          </a:bodyPr>
          <a:lstStyle/>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&gt;::LL(Node&lt;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t-&gt;left;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新的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-&gt;left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新的父子关联</a:t>
            </a:r>
            <a:endParaRPr lang="zh-CN"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91600" y="1499672"/>
            <a:ext cx="3200400" cy="3867150"/>
          </a:xfrm>
          <a:prstGeom prst="rect">
            <a:avLst/>
          </a:prstGeom>
        </p:spPr>
      </p:pic>
    </p:spTree>
    <p:extLst>
      <p:ext uri="{BB962C8B-B14F-4D97-AF65-F5344CB8AC3E}">
        <p14:creationId xmlns:p14="http://schemas.microsoft.com/office/powerpoint/2010/main" val="2563931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smtClean="0"/>
              <a:t>RR</a:t>
            </a:r>
            <a:r>
              <a:rPr lang="zh-CN" altLang="en-US" dirty="0" smtClean="0">
                <a:latin typeface="华文楷体" panose="02010600040101010101" pitchFamily="2" charset="-122"/>
                <a:ea typeface="华文楷体" panose="02010600040101010101" pitchFamily="2" charset="-122"/>
              </a:rPr>
              <a:t>调整：</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287323" cy="4996240"/>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&gt;::RR(Node&lt;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t-&gt;right; //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-&gt;right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   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581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smtClean="0"/>
              <a:t>LR</a:t>
            </a:r>
            <a:r>
              <a:rPr lang="zh-CN" altLang="en-US" dirty="0" smtClean="0"/>
              <a:t>和</a:t>
            </a:r>
            <a:r>
              <a:rPr lang="en-US" altLang="zh-CN" dirty="0" err="1" smtClean="0"/>
              <a:t>RL</a:t>
            </a:r>
            <a:r>
              <a:rPr lang="zh-CN" altLang="en-US" dirty="0" smtClean="0">
                <a:latin typeface="华文楷体" panose="02010600040101010101" pitchFamily="2" charset="-122"/>
                <a:ea typeface="华文楷体" panose="02010600040101010101" pitchFamily="2" charset="-122"/>
              </a:rPr>
              <a:t>调整：</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287323" cy="3108543"/>
          </a:xfrm>
          <a:prstGeom prst="rect">
            <a:avLst/>
          </a:prstGeom>
          <a:noFill/>
        </p:spPr>
        <p:txBody>
          <a:bodyPr wrap="square" rtlCol="0">
            <a:spAutoFit/>
          </a:bodyPr>
          <a:lstStyle/>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RR( t-&gt;left );    LL(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LL( t-&gt;right );   RR(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文本框 1"/>
          <p:cNvSpPr txBox="1"/>
          <p:nvPr/>
        </p:nvSpPr>
        <p:spPr>
          <a:xfrm>
            <a:off x="341460" y="4870174"/>
            <a:ext cx="11850540" cy="156966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cs typeface="+mj-cs"/>
              </a:rPr>
              <a:t>算法实现的讨论</a:t>
            </a:r>
            <a:r>
              <a:rPr lang="zh-CN" altLang="en-US" sz="3200" b="1" dirty="0" smtClean="0">
                <a:latin typeface="华文楷体" panose="02010600040101010101" pitchFamily="2" charset="-122"/>
                <a:ea typeface="华文楷体" panose="02010600040101010101" pitchFamily="2" charset="-122"/>
                <a:cs typeface="+mj-cs"/>
              </a:rPr>
              <a:t>：</a:t>
            </a:r>
            <a:endParaRPr lang="en-US" altLang="zh-CN" sz="3200" b="1" dirty="0" smtClean="0">
              <a:latin typeface="华文楷体" panose="02010600040101010101" pitchFamily="2" charset="-122"/>
              <a:ea typeface="华文楷体" panose="02010600040101010101" pitchFamily="2" charset="-122"/>
              <a:cs typeface="+mj-cs"/>
            </a:endParaRPr>
          </a:p>
          <a:p>
            <a:r>
              <a:rPr lang="zh-CN" altLang="en-US" sz="3200" dirty="0" smtClean="0">
                <a:latin typeface="华文楷体" panose="02010600040101010101" pitchFamily="2" charset="-122"/>
                <a:ea typeface="华文楷体" panose="02010600040101010101" pitchFamily="2" charset="-122"/>
                <a:cs typeface="+mj-cs"/>
              </a:rPr>
              <a:t>一次调整过后，向上影响的传导结束，为什么还要向上继续计算各祖先结点高度，如何改进？</a:t>
            </a:r>
            <a:endParaRPr lang="zh-CN" altLang="en-US" sz="3200" dirty="0">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324033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en-US" altLang="zh-CN" sz="2800" dirty="0"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solidFill>
                  <a:srgbClr val="FF0000"/>
                </a:solidFill>
                <a:latin typeface="华文楷体" pitchFamily="2" charset="-122"/>
                <a:ea typeface="华文楷体" pitchFamily="2" charset="-122"/>
              </a:rPr>
              <a:t>AVL</a:t>
            </a:r>
            <a:r>
              <a:rPr lang="zh-CN" altLang="en-US" sz="2800" dirty="0" smtClean="0">
                <a:solidFill>
                  <a:srgbClr val="FF0000"/>
                </a:solidFill>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平衡二叉查找（</a:t>
            </a:r>
            <a:r>
              <a:rPr lang="en-US" altLang="zh-CN" sz="3200" b="1" dirty="0" smtClean="0">
                <a:latin typeface="华文楷体" pitchFamily="2" charset="-122"/>
                <a:ea typeface="华文楷体" pitchFamily="2" charset="-122"/>
              </a:rPr>
              <a:t>AVL</a:t>
            </a:r>
            <a:r>
              <a:rPr lang="zh-CN" altLang="en-US" sz="3200" b="1" dirty="0" smtClean="0">
                <a:latin typeface="华文楷体" pitchFamily="2" charset="-122"/>
                <a:ea typeface="华文楷体" pitchFamily="2" charset="-122"/>
              </a:rPr>
              <a:t>）树：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014516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47890" y="929968"/>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折半查找不成功示例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在一个平衡二叉树中删除结点，也可能造成冲突结点的出现</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删除</a:t>
            </a:r>
            <a:r>
              <a:rPr lang="zh-CN" altLang="zh-CN" sz="3200" b="0" dirty="0">
                <a:latin typeface="华文楷体" panose="02010600040101010101" pitchFamily="2" charset="-122"/>
                <a:ea typeface="华文楷体" panose="02010600040101010101" pitchFamily="2" charset="-122"/>
              </a:rPr>
              <a:t>分为叶子结点、只有一个孩子的结点、有两个孩子的结点</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有</a:t>
            </a:r>
            <a:r>
              <a:rPr lang="zh-CN" altLang="zh-CN" sz="3200" b="0" dirty="0">
                <a:latin typeface="华文楷体" panose="02010600040101010101" pitchFamily="2" charset="-122"/>
                <a:ea typeface="华文楷体" panose="02010600040101010101" pitchFamily="2" charset="-122"/>
              </a:rPr>
              <a:t>两个孩子的结点在删除时，可以通过找替身结点，最终转化为删除叶子或只有一个孩子结点的情况</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无论</a:t>
            </a:r>
            <a:r>
              <a:rPr lang="zh-CN" altLang="zh-CN" sz="3200" b="0" dirty="0">
                <a:latin typeface="华文楷体" panose="02010600040101010101" pitchFamily="2" charset="-122"/>
                <a:ea typeface="华文楷体" panose="02010600040101010101" pitchFamily="2" charset="-122"/>
              </a:rPr>
              <a:t>是删除叶子还是只有一个孩子的结点，删除都可能引起其所属子树高度降低，自下而上各级祖先结点的平衡因子就可能发生变化</a:t>
            </a:r>
            <a:r>
              <a:rPr lang="zh-CN" altLang="zh-CN" sz="3200" b="0" dirty="0" smtClean="0">
                <a:latin typeface="华文楷体" panose="02010600040101010101" pitchFamily="2" charset="-122"/>
                <a:ea typeface="华文楷体" panose="02010600040101010101" pitchFamily="2" charset="-122"/>
              </a:rPr>
              <a:t>。</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树的删除</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7165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lnSpcReduction="10000"/>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smtClean="0">
                <a:ea typeface="华文楷体" panose="02010600040101010101" pitchFamily="2" charset="-122"/>
                <a:cs typeface="Times New Roman" panose="02020603050405020304" pitchFamily="18" charset="0"/>
              </a:rPr>
              <a:t>，左右</a:t>
            </a:r>
            <a:r>
              <a:rPr lang="zh-CN" altLang="zh-CN" sz="3200" b="0" dirty="0">
                <a:ea typeface="华文楷体" panose="02010600040101010101" pitchFamily="2" charset="-122"/>
                <a:cs typeface="Times New Roman" panose="02020603050405020304" pitchFamily="18" charset="0"/>
              </a:rPr>
              <a:t>子树一样</a:t>
            </a:r>
            <a:r>
              <a:rPr lang="zh-CN" altLang="zh-CN" sz="3200" b="0" dirty="0" smtClean="0">
                <a:ea typeface="华文楷体" panose="02010600040101010101" pitchFamily="2" charset="-122"/>
                <a:cs typeface="Times New Roman" panose="02020603050405020304" pitchFamily="18" charset="0"/>
              </a:rPr>
              <a:t>高为</a:t>
            </a:r>
            <a:r>
              <a:rPr lang="en-US" altLang="zh-CN" sz="3200" b="0" dirty="0">
                <a:ea typeface="华文楷体" panose="02010600040101010101" pitchFamily="2" charset="-122"/>
                <a:cs typeface="Times New Roman" panose="02020603050405020304" pitchFamily="18" charset="0"/>
              </a:rPr>
              <a:t>h</a:t>
            </a:r>
            <a:r>
              <a:rPr lang="zh-CN" altLang="zh-CN" sz="3200" b="0" dirty="0" smtClean="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树删除的各种情况分析：</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当待</a:t>
            </a:r>
            <a:r>
              <a:rPr lang="zh-CN" altLang="zh-CN" sz="3200" b="0" dirty="0">
                <a:ea typeface="华文楷体" panose="02010600040101010101" pitchFamily="2" charset="-122"/>
                <a:cs typeface="Times New Roman" panose="02020603050405020304" pitchFamily="18" charset="0"/>
              </a:rPr>
              <a:t>删除结点的父结点平衡因子原本为</a:t>
            </a:r>
            <a:r>
              <a:rPr lang="en-US" altLang="zh-CN" sz="3200" b="0" dirty="0" smtClean="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树删除的各种情况分析：</a:t>
            </a:r>
            <a:endParaRPr lang="zh-CN" altLang="en-US"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716721" y="2166730"/>
            <a:ext cx="9977784" cy="4273827"/>
          </a:xfrm>
          <a:prstGeom prst="rect">
            <a:avLst/>
          </a:prstGeom>
        </p:spPr>
      </p:pic>
    </p:spTree>
    <p:extLst>
      <p:ext uri="{BB962C8B-B14F-4D97-AF65-F5344CB8AC3E}">
        <p14:creationId xmlns:p14="http://schemas.microsoft.com/office/powerpoint/2010/main" val="301396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当待删除</a:t>
            </a:r>
            <a:r>
              <a:rPr lang="zh-CN" altLang="zh-CN" sz="3200" b="0" dirty="0">
                <a:ea typeface="华文楷体" panose="02010600040101010101" pitchFamily="2" charset="-122"/>
                <a:cs typeface="Times New Roman" panose="02020603050405020304" pitchFamily="18" charset="0"/>
              </a:rPr>
              <a:t>结点的父结点平衡因子原本为</a:t>
            </a:r>
            <a:r>
              <a:rPr lang="en-US" altLang="zh-CN" sz="3200" b="0" dirty="0">
                <a:ea typeface="华文楷体" panose="02010600040101010101" pitchFamily="2" charset="-122"/>
                <a:cs typeface="Times New Roman" panose="02020603050405020304" pitchFamily="18" charset="0"/>
              </a:rPr>
              <a:t>-</a:t>
            </a:r>
            <a:r>
              <a:rPr lang="en-US" altLang="zh-CN" sz="3200" b="0" dirty="0" smtClean="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树删除的各种情况分析：</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560731" y="2166729"/>
            <a:ext cx="11127686" cy="4493909"/>
          </a:xfrm>
          <a:prstGeom prst="rect">
            <a:avLst/>
          </a:prstGeom>
        </p:spPr>
      </p:pic>
    </p:spTree>
    <p:extLst>
      <p:ext uri="{BB962C8B-B14F-4D97-AF65-F5344CB8AC3E}">
        <p14:creationId xmlns:p14="http://schemas.microsoft.com/office/powerpoint/2010/main" val="2456416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a:t>
            </a:r>
            <a:r>
              <a:rPr lang="zh-CN" altLang="en-US" dirty="0" smtClean="0">
                <a:latin typeface="华文楷体" panose="02010600040101010101" pitchFamily="2" charset="-122"/>
                <a:ea typeface="华文楷体" panose="02010600040101010101" pitchFamily="2" charset="-122"/>
              </a:rPr>
              <a:t>示例</a:t>
            </a:r>
            <a:r>
              <a:rPr lang="en-US" altLang="zh-CN" dirty="0" smtClean="0">
                <a:latin typeface="华文楷体" panose="02010600040101010101" pitchFamily="2" charset="-122"/>
                <a:ea typeface="华文楷体" panose="02010600040101010101" pitchFamily="2" charset="-122"/>
              </a:rPr>
              <a:t>1</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37199" y="1571486"/>
            <a:ext cx="9438644" cy="4610653"/>
          </a:xfrm>
          <a:prstGeom prst="rect">
            <a:avLst/>
          </a:prstGeom>
          <a:noFill/>
          <a:ln>
            <a:noFill/>
          </a:ln>
        </p:spPr>
      </p:pic>
    </p:spTree>
    <p:extLst>
      <p:ext uri="{BB962C8B-B14F-4D97-AF65-F5344CB8AC3E}">
        <p14:creationId xmlns:p14="http://schemas.microsoft.com/office/powerpoint/2010/main" val="178234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a:t>
            </a:r>
            <a:r>
              <a:rPr lang="zh-CN" altLang="en-US" dirty="0" smtClean="0">
                <a:latin typeface="华文楷体" panose="02010600040101010101" pitchFamily="2" charset="-122"/>
                <a:ea typeface="华文楷体" panose="02010600040101010101" pitchFamily="2" charset="-122"/>
              </a:rPr>
              <a:t>示例</a:t>
            </a:r>
            <a:r>
              <a:rPr lang="en-US" altLang="zh-CN" dirty="0" smtClean="0">
                <a:latin typeface="华文楷体" panose="02010600040101010101" pitchFamily="2" charset="-122"/>
                <a:ea typeface="华文楷体" panose="02010600040101010101" pitchFamily="2" charset="-122"/>
              </a:rPr>
              <a:t>2</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39715" y="1728332"/>
            <a:ext cx="10151746" cy="4414051"/>
          </a:xfrm>
          <a:prstGeom prst="rect">
            <a:avLst/>
          </a:prstGeom>
          <a:noFill/>
          <a:ln>
            <a:noFill/>
          </a:ln>
        </p:spPr>
      </p:pic>
    </p:spTree>
    <p:extLst>
      <p:ext uri="{BB962C8B-B14F-4D97-AF65-F5344CB8AC3E}">
        <p14:creationId xmlns:p14="http://schemas.microsoft.com/office/powerpoint/2010/main" val="2655522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a:t>
            </a:r>
            <a:r>
              <a:rPr lang="zh-CN" altLang="en-US" dirty="0" smtClean="0">
                <a:latin typeface="华文楷体" panose="02010600040101010101" pitchFamily="2" charset="-122"/>
                <a:ea typeface="华文楷体" panose="02010600040101010101" pitchFamily="2" charset="-122"/>
              </a:rPr>
              <a:t>示例</a:t>
            </a:r>
            <a:r>
              <a:rPr lang="en-US" altLang="zh-CN" dirty="0" smtClean="0">
                <a:latin typeface="华文楷体" panose="02010600040101010101" pitchFamily="2" charset="-122"/>
                <a:ea typeface="华文楷体" panose="02010600040101010101" pitchFamily="2" charset="-122"/>
              </a:rPr>
              <a:t>3</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154056" y="1640163"/>
            <a:ext cx="5562600" cy="4810125"/>
          </a:xfrm>
          <a:prstGeom prst="rect">
            <a:avLst/>
          </a:prstGeom>
        </p:spPr>
      </p:pic>
      <p:pic>
        <p:nvPicPr>
          <p:cNvPr id="5" name="图片 4"/>
          <p:cNvPicPr>
            <a:picLocks noChangeAspect="1"/>
          </p:cNvPicPr>
          <p:nvPr/>
        </p:nvPicPr>
        <p:blipFill>
          <a:blip r:embed="rId4"/>
          <a:stretch>
            <a:fillRect/>
          </a:stretch>
        </p:blipFill>
        <p:spPr>
          <a:xfrm>
            <a:off x="6276975" y="1506813"/>
            <a:ext cx="5124450" cy="4943475"/>
          </a:xfrm>
          <a:prstGeom prst="rect">
            <a:avLst/>
          </a:prstGeom>
        </p:spPr>
      </p:pic>
    </p:spTree>
    <p:extLst>
      <p:ext uri="{BB962C8B-B14F-4D97-AF65-F5344CB8AC3E}">
        <p14:creationId xmlns:p14="http://schemas.microsoft.com/office/powerpoint/2010/main" val="401271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树删除的各种情况</a:t>
            </a:r>
            <a:r>
              <a:rPr lang="zh-CN" altLang="en-US" dirty="0" smtClean="0">
                <a:latin typeface="华文楷体" panose="02010600040101010101" pitchFamily="2" charset="-122"/>
                <a:ea typeface="华文楷体" panose="02010600040101010101" pitchFamily="2" charset="-122"/>
              </a:rPr>
              <a:t>示例</a:t>
            </a:r>
            <a:r>
              <a:rPr lang="en-US" altLang="zh-CN" dirty="0" smtClean="0">
                <a:latin typeface="华文楷体" panose="02010600040101010101" pitchFamily="2" charset="-122"/>
                <a:ea typeface="华文楷体" panose="02010600040101010101" pitchFamily="2" charset="-122"/>
              </a:rPr>
              <a:t>3</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540785" y="1557335"/>
            <a:ext cx="5504762" cy="4942857"/>
          </a:xfrm>
          <a:prstGeom prst="rect">
            <a:avLst/>
          </a:prstGeom>
        </p:spPr>
      </p:pic>
      <p:pic>
        <p:nvPicPr>
          <p:cNvPr id="4" name="图片 3"/>
          <p:cNvPicPr>
            <a:picLocks noChangeAspect="1"/>
          </p:cNvPicPr>
          <p:nvPr/>
        </p:nvPicPr>
        <p:blipFill>
          <a:blip r:embed="rId4"/>
          <a:stretch>
            <a:fillRect/>
          </a:stretch>
        </p:blipFill>
        <p:spPr>
          <a:xfrm>
            <a:off x="6045547" y="1557335"/>
            <a:ext cx="5371429" cy="4323809"/>
          </a:xfrm>
          <a:prstGeom prst="rect">
            <a:avLst/>
          </a:prstGeom>
        </p:spPr>
      </p:pic>
      <p:sp>
        <p:nvSpPr>
          <p:cNvPr id="8" name="文本框 7"/>
          <p:cNvSpPr txBox="1"/>
          <p:nvPr/>
        </p:nvSpPr>
        <p:spPr>
          <a:xfrm>
            <a:off x="5092365" y="6043428"/>
            <a:ext cx="8265827" cy="584775"/>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cs typeface="+mj-cs"/>
              </a:rPr>
              <a:t>可看出冲突和调整并不限定只有一</a:t>
            </a:r>
            <a:r>
              <a:rPr lang="zh-CN" altLang="en-US" sz="3200" b="1" dirty="0">
                <a:latin typeface="华文楷体" panose="02010600040101010101" pitchFamily="2" charset="-122"/>
                <a:ea typeface="华文楷体" panose="02010600040101010101" pitchFamily="2" charset="-122"/>
                <a:cs typeface="+mj-cs"/>
              </a:rPr>
              <a:t>次。</a:t>
            </a:r>
          </a:p>
        </p:txBody>
      </p:sp>
    </p:spTree>
    <p:extLst>
      <p:ext uri="{BB962C8B-B14F-4D97-AF65-F5344CB8AC3E}">
        <p14:creationId xmlns:p14="http://schemas.microsoft.com/office/powerpoint/2010/main" val="316372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平衡</a:t>
            </a:r>
            <a:r>
              <a:rPr lang="zh-CN" altLang="zh-CN" sz="2800" b="0" dirty="0">
                <a:ea typeface="华文楷体" panose="02010600040101010101" pitchFamily="2" charset="-122"/>
                <a:cs typeface="Times New Roman" panose="02020603050405020304" pitchFamily="18" charset="0"/>
              </a:rPr>
              <a:t>二叉树删除时，影响会沿删除结点的祖先由下而上传导。如果变化来自于左子树，平衡因子减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；如果变化来自于右子树时，平衡因子加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一</a:t>
            </a:r>
            <a:r>
              <a:rPr lang="zh-CN" altLang="zh-CN" sz="2800" b="0" dirty="0">
                <a:ea typeface="华文楷体" panose="02010600040101010101" pitchFamily="2" charset="-122"/>
                <a:cs typeface="Times New Roman" panose="02020603050405020304" pitchFamily="18" charset="0"/>
              </a:rPr>
              <a:t>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时，冲突结点确定。根据</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四种形态分别做和插入时一样的旋转调整、做同样的平衡因子</a:t>
            </a:r>
            <a:r>
              <a:rPr lang="zh-CN" altLang="zh-CN" sz="2800" b="0" dirty="0" smtClean="0">
                <a:ea typeface="华文楷体" panose="02010600040101010101" pitchFamily="2" charset="-122"/>
                <a:cs typeface="Times New Roman" panose="02020603050405020304" pitchFamily="18" charset="0"/>
              </a:rPr>
              <a:t>修正</a:t>
            </a:r>
            <a:r>
              <a:rPr lang="zh-CN" altLang="en-US" sz="2800" b="0" dirty="0" smtClean="0">
                <a:ea typeface="华文楷体" panose="02010600040101010101" pitchFamily="2" charset="-122"/>
                <a:cs typeface="Times New Roman" panose="02020603050405020304" pitchFamily="18" charset="0"/>
              </a:rPr>
              <a:t>，</a:t>
            </a:r>
            <a:r>
              <a:rPr lang="zh-CN" altLang="en-US" sz="2800" dirty="0" smtClean="0">
                <a:ea typeface="华文楷体" panose="02010600040101010101" pitchFamily="2" charset="-122"/>
                <a:cs typeface="Times New Roman" panose="02020603050405020304" pitchFamily="18" charset="0"/>
              </a:rPr>
              <a:t>调整后继续向上传导</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调整</a:t>
            </a:r>
            <a:r>
              <a:rPr lang="zh-CN" altLang="zh-CN" sz="2800" b="0" dirty="0">
                <a:ea typeface="华文楷体" panose="02010600040101010101" pitchFamily="2" charset="-122"/>
                <a:cs typeface="Times New Roman" panose="02020603050405020304" pitchFamily="18" charset="0"/>
              </a:rPr>
              <a:t>的分支不是自冲突结点向下到删除结点的分支，而是自冲突结点向下到不含删除结点的分支。</a:t>
            </a:r>
            <a:endParaRPr lang="zh-CN" altLang="en-US" sz="28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删除总结</a:t>
            </a:r>
            <a:endParaRPr lang="zh-CN" altLang="en-US" dirty="0">
              <a:latin typeface="华文楷体" panose="02010600040101010101" pitchFamily="2" charset="-122"/>
              <a:ea typeface="华文楷体" panose="02010600040101010101" pitchFamily="2" charset="-122"/>
            </a:endParaRPr>
          </a:p>
        </p:txBody>
      </p:sp>
      <p:sp>
        <p:nvSpPr>
          <p:cNvPr id="4" name="椭圆 3"/>
          <p:cNvSpPr/>
          <p:nvPr/>
        </p:nvSpPr>
        <p:spPr>
          <a:xfrm>
            <a:off x="11658600" y="6329363"/>
            <a:ext cx="162983" cy="277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572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树删除操作的递归算法实现：</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2062575" cy="4832092"/>
          </a:xfrm>
          <a:prstGeom prst="rect">
            <a:avLst/>
          </a:prstGeom>
          <a:noFill/>
        </p:spPr>
        <p:txBody>
          <a:bodyPr wrap="square" rtlCol="0">
            <a:spAutoFit/>
          </a:bodyPr>
          <a:lstStyle/>
          <a:p>
            <a:pPr>
              <a:spcBef>
                <a:spcPts val="0"/>
              </a:spcBef>
              <a:buFontTx/>
              <a:buNone/>
              <a:defRPr/>
            </a:pPr>
            <a:r>
              <a:rPr lang="en-US" altLang="zh-CN" sz="2800" dirty="0"/>
              <a:t>template &lt;class </a:t>
            </a:r>
            <a:r>
              <a:rPr lang="en-US" altLang="zh-CN" sz="2800" dirty="0" err="1" smtClean="0"/>
              <a:t>elemType</a:t>
            </a:r>
            <a:r>
              <a:rPr lang="en-US" altLang="zh-CN" sz="2800" dirty="0" smtClean="0"/>
              <a:t>&gt;</a:t>
            </a:r>
            <a:endParaRPr lang="zh-CN" altLang="zh-CN" sz="2800" dirty="0"/>
          </a:p>
          <a:p>
            <a:pPr>
              <a:spcBef>
                <a:spcPts val="0"/>
              </a:spcBef>
              <a:buFontTx/>
              <a:buNone/>
              <a:defRPr/>
            </a:pPr>
            <a:r>
              <a:rPr lang="en-US" altLang="zh-CN" sz="2800" dirty="0"/>
              <a:t>void </a:t>
            </a:r>
            <a:r>
              <a:rPr lang="en-US" altLang="zh-CN" sz="2800" dirty="0" err="1" smtClean="0"/>
              <a:t>AVL_Tree</a:t>
            </a:r>
            <a:r>
              <a:rPr lang="en-US" altLang="zh-CN" sz="2800" dirty="0" smtClean="0"/>
              <a:t>&lt;</a:t>
            </a:r>
            <a:r>
              <a:rPr lang="en-US" altLang="zh-CN" sz="2800" dirty="0" err="1" smtClean="0"/>
              <a:t>elemType</a:t>
            </a:r>
            <a:r>
              <a:rPr lang="en-US" altLang="zh-CN" sz="2800" dirty="0" smtClean="0"/>
              <a:t>&gt;::remove( </a:t>
            </a:r>
            <a:r>
              <a:rPr lang="en-US" altLang="zh-CN" sz="2800" dirty="0" err="1"/>
              <a:t>const</a:t>
            </a:r>
            <a:r>
              <a:rPr lang="en-US" altLang="zh-CN" sz="2800" dirty="0"/>
              <a:t> </a:t>
            </a:r>
            <a:r>
              <a:rPr lang="en-US" altLang="zh-CN" sz="2800" dirty="0" err="1" smtClean="0"/>
              <a:t>elemType</a:t>
            </a:r>
            <a:r>
              <a:rPr lang="en-US" altLang="zh-CN" sz="2800" dirty="0" smtClean="0"/>
              <a:t> </a:t>
            </a:r>
            <a:r>
              <a:rPr lang="en-US" altLang="zh-CN" sz="2800" dirty="0"/>
              <a:t>&amp; x, </a:t>
            </a:r>
            <a:endParaRPr lang="en-US" altLang="zh-CN" sz="2800" dirty="0" smtClean="0"/>
          </a:p>
          <a:p>
            <a:pPr>
              <a:spcBef>
                <a:spcPts val="0"/>
              </a:spcBef>
              <a:buFontTx/>
              <a:buNone/>
              <a:defRPr/>
            </a:pPr>
            <a:r>
              <a:rPr lang="en-US" altLang="zh-CN" sz="2800" dirty="0"/>
              <a:t> </a:t>
            </a:r>
            <a:r>
              <a:rPr lang="en-US" altLang="zh-CN" sz="2800" dirty="0" smtClean="0"/>
              <a:t>                                                     Node&lt;</a:t>
            </a:r>
            <a:r>
              <a:rPr lang="en-US" altLang="zh-CN" sz="2800" dirty="0" err="1" smtClean="0"/>
              <a:t>elemType</a:t>
            </a:r>
            <a:r>
              <a:rPr lang="en-US" altLang="zh-CN" sz="2800" dirty="0" smtClean="0"/>
              <a:t>&gt; </a:t>
            </a:r>
            <a:r>
              <a:rPr lang="en-US" altLang="zh-CN" sz="2800" dirty="0"/>
              <a:t>* &amp; t )</a:t>
            </a:r>
            <a:endParaRPr lang="zh-CN" altLang="zh-CN" sz="2800" dirty="0"/>
          </a:p>
          <a:p>
            <a:pPr>
              <a:spcBef>
                <a:spcPts val="0"/>
              </a:spcBef>
              <a:buFontTx/>
              <a:buNone/>
              <a:defRPr/>
            </a:pPr>
            <a:r>
              <a:rPr lang="en-US" altLang="zh-CN" sz="2800" dirty="0"/>
              <a:t>{      if( </a:t>
            </a:r>
            <a:r>
              <a:rPr lang="en-US" altLang="zh-CN" sz="2800" dirty="0" smtClean="0"/>
              <a:t>!t </a:t>
            </a:r>
            <a:r>
              <a:rPr lang="en-US" altLang="zh-CN" sz="2800" dirty="0"/>
              <a:t>) </a:t>
            </a:r>
            <a:r>
              <a:rPr lang="en-US" altLang="zh-CN" sz="2800" dirty="0" smtClean="0"/>
              <a:t>   return; //</a:t>
            </a:r>
            <a:r>
              <a:rPr lang="zh-CN" altLang="en-US" sz="2800" dirty="0" smtClean="0"/>
              <a:t>未找到</a:t>
            </a:r>
            <a:endParaRPr lang="zh-CN" altLang="zh-CN" sz="2800" dirty="0"/>
          </a:p>
          <a:p>
            <a:pPr>
              <a:spcBef>
                <a:spcPts val="0"/>
              </a:spcBef>
              <a:buFontTx/>
              <a:buNone/>
              <a:defRPr/>
            </a:pPr>
            <a:r>
              <a:rPr lang="en-US" altLang="zh-CN" sz="2800" dirty="0"/>
              <a:t>       else if( </a:t>
            </a:r>
            <a:r>
              <a:rPr lang="en-US" altLang="zh-CN" sz="2800" dirty="0" smtClean="0"/>
              <a:t>x </a:t>
            </a:r>
            <a:r>
              <a:rPr lang="en-US" altLang="zh-CN" sz="2800" dirty="0"/>
              <a:t>&lt; t-&gt;</a:t>
            </a:r>
            <a:r>
              <a:rPr lang="en-US" altLang="zh-CN" sz="2800" dirty="0" smtClean="0"/>
              <a:t>data)</a:t>
            </a:r>
          </a:p>
          <a:p>
            <a:pPr>
              <a:spcBef>
                <a:spcPts val="0"/>
              </a:spcBef>
              <a:buFontTx/>
              <a:buNone/>
              <a:defRPr/>
            </a:pPr>
            <a:r>
              <a:rPr lang="en-US" altLang="zh-CN" sz="2800" dirty="0"/>
              <a:t> </a:t>
            </a:r>
            <a:r>
              <a:rPr lang="en-US" altLang="zh-CN" sz="2800" dirty="0" smtClean="0"/>
              <a:t>             </a:t>
            </a:r>
            <a:r>
              <a:rPr lang="en-US" altLang="zh-CN" sz="2800" dirty="0"/>
              <a:t>{    </a:t>
            </a:r>
            <a:r>
              <a:rPr lang="en-US" altLang="zh-CN" sz="2800" dirty="0" smtClean="0"/>
              <a:t>//</a:t>
            </a:r>
            <a:r>
              <a:rPr lang="zh-CN" altLang="zh-CN" sz="2800" dirty="0"/>
              <a:t>在左子树</a:t>
            </a:r>
            <a:r>
              <a:rPr lang="zh-CN" altLang="zh-CN" sz="2800" dirty="0" smtClean="0"/>
              <a:t>上</a:t>
            </a:r>
            <a:r>
              <a:rPr lang="zh-CN" altLang="en-US" sz="2800" dirty="0"/>
              <a:t>删除</a:t>
            </a:r>
            <a:r>
              <a:rPr lang="en-US" altLang="zh-CN" sz="2800" dirty="0"/>
              <a:t>	        </a:t>
            </a:r>
            <a:r>
              <a:rPr lang="en-US" altLang="zh-CN" sz="2800" dirty="0" smtClean="0"/>
              <a:t> </a:t>
            </a:r>
          </a:p>
          <a:p>
            <a:pPr>
              <a:spcBef>
                <a:spcPts val="0"/>
              </a:spcBef>
              <a:buFontTx/>
              <a:buNone/>
              <a:defRPr/>
            </a:pPr>
            <a:r>
              <a:rPr lang="en-US" altLang="zh-CN" sz="2800" dirty="0"/>
              <a:t> </a:t>
            </a:r>
            <a:r>
              <a:rPr lang="en-US" altLang="zh-CN" sz="2800" dirty="0" smtClean="0"/>
              <a:t>                  remove( </a:t>
            </a:r>
            <a:r>
              <a:rPr lang="en-US" altLang="zh-CN" sz="2800" dirty="0"/>
              <a:t>x, t-&gt;left );</a:t>
            </a:r>
            <a:endParaRPr lang="zh-CN" altLang="zh-CN" sz="2800" dirty="0"/>
          </a:p>
          <a:p>
            <a:pPr>
              <a:spcBef>
                <a:spcPts val="0"/>
              </a:spcBef>
              <a:buFontTx/>
              <a:buNone/>
              <a:defRPr/>
            </a:pPr>
            <a:r>
              <a:rPr lang="en-US" altLang="zh-CN" sz="2800" dirty="0"/>
              <a:t>	</a:t>
            </a:r>
            <a:r>
              <a:rPr lang="en-US" altLang="zh-CN" sz="2800" dirty="0">
                <a:solidFill>
                  <a:schemeClr val="tx1">
                    <a:lumMod val="50000"/>
                  </a:schemeClr>
                </a:solidFill>
              </a:rPr>
              <a:t>        </a:t>
            </a:r>
            <a:r>
              <a:rPr lang="en-US" altLang="zh-CN" sz="2800" dirty="0" smtClean="0">
                <a:solidFill>
                  <a:schemeClr val="tx1">
                    <a:lumMod val="50000"/>
                  </a:schemeClr>
                </a:solidFill>
              </a:rPr>
              <a:t> </a:t>
            </a:r>
            <a:r>
              <a:rPr lang="en-US" altLang="zh-CN" sz="2800" dirty="0" smtClean="0">
                <a:solidFill>
                  <a:srgbClr val="FF0000"/>
                </a:solidFill>
              </a:rPr>
              <a:t>if </a:t>
            </a:r>
            <a:r>
              <a:rPr lang="en-US" altLang="zh-CN" sz="2800" dirty="0">
                <a:solidFill>
                  <a:srgbClr val="FF0000"/>
                </a:solidFill>
              </a:rPr>
              <a:t>( height( t-</a:t>
            </a:r>
            <a:r>
              <a:rPr lang="en-US" altLang="zh-CN" sz="2800" dirty="0" smtClean="0">
                <a:solidFill>
                  <a:srgbClr val="FF0000"/>
                </a:solidFill>
              </a:rPr>
              <a:t>&gt;left </a:t>
            </a:r>
            <a:r>
              <a:rPr lang="en-US" altLang="zh-CN" sz="2800" dirty="0">
                <a:solidFill>
                  <a:srgbClr val="FF0000"/>
                </a:solidFill>
              </a:rPr>
              <a:t>) - height( t-&gt;right ) </a:t>
            </a:r>
            <a:r>
              <a:rPr lang="en-US" altLang="zh-CN" sz="2800" dirty="0" smtClean="0">
                <a:solidFill>
                  <a:srgbClr val="FF0000"/>
                </a:solidFill>
              </a:rPr>
              <a:t>==-2 </a:t>
            </a:r>
            <a:r>
              <a:rPr lang="en-US" altLang="zh-CN" sz="2800" dirty="0">
                <a:solidFill>
                  <a:srgbClr val="FF0000"/>
                </a:solidFill>
              </a:rPr>
              <a:t>) </a:t>
            </a:r>
            <a:r>
              <a:rPr lang="en-US" altLang="zh-CN" sz="2800" dirty="0" smtClean="0">
                <a:solidFill>
                  <a:srgbClr val="FF0000"/>
                </a:solidFill>
              </a:rPr>
              <a:t>//t</a:t>
            </a:r>
            <a:r>
              <a:rPr lang="zh-CN" altLang="en-US" sz="2800" dirty="0" smtClean="0">
                <a:solidFill>
                  <a:srgbClr val="FF0000"/>
                </a:solidFill>
              </a:rPr>
              <a:t>为冲突结点</a:t>
            </a:r>
            <a:r>
              <a:rPr lang="en-US" altLang="zh-CN" sz="2800" dirty="0" smtClean="0">
                <a:solidFill>
                  <a:srgbClr val="FF0000"/>
                </a:solidFill>
              </a:rPr>
              <a:t> </a:t>
            </a:r>
          </a:p>
          <a:p>
            <a:pPr>
              <a:defRPr/>
            </a:pPr>
            <a:r>
              <a:rPr lang="en-US" altLang="zh-CN" sz="2800" dirty="0">
                <a:solidFill>
                  <a:srgbClr val="FF0000"/>
                </a:solidFill>
              </a:rPr>
              <a:t>		</a:t>
            </a:r>
            <a:r>
              <a:rPr lang="en-US" altLang="zh-CN" sz="2800" dirty="0" smtClean="0">
                <a:solidFill>
                  <a:srgbClr val="FF0000"/>
                </a:solidFill>
              </a:rPr>
              <a:t> </a:t>
            </a:r>
            <a:r>
              <a:rPr lang="en-US" altLang="zh-CN" sz="2800" dirty="0">
                <a:solidFill>
                  <a:srgbClr val="FF0000"/>
                </a:solidFill>
              </a:rPr>
              <a:t>  if  (height(t-&gt;right-&gt;right)&gt;height(t-&gt;right-&gt;left</a:t>
            </a:r>
            <a:r>
              <a:rPr lang="en-US" altLang="zh-CN" sz="2800" dirty="0" smtClean="0">
                <a:solidFill>
                  <a:srgbClr val="FF0000"/>
                </a:solidFill>
              </a:rPr>
              <a:t>)) RR(t)</a:t>
            </a:r>
            <a:endParaRPr lang="en-US" altLang="zh-CN" sz="2800" dirty="0">
              <a:solidFill>
                <a:srgbClr val="FF0000"/>
              </a:solidFill>
            </a:endParaRPr>
          </a:p>
          <a:p>
            <a:pPr>
              <a:spcBef>
                <a:spcPts val="0"/>
              </a:spcBef>
              <a:buFontTx/>
              <a:buNone/>
              <a:defRPr/>
            </a:pPr>
            <a:r>
              <a:rPr lang="en-US" altLang="zh-CN" sz="2800" dirty="0">
                <a:solidFill>
                  <a:srgbClr val="FF0000"/>
                </a:solidFill>
              </a:rPr>
              <a:t>                      else </a:t>
            </a:r>
            <a:r>
              <a:rPr lang="en-US" altLang="zh-CN" sz="2800" dirty="0" err="1">
                <a:solidFill>
                  <a:srgbClr val="FF0000"/>
                </a:solidFill>
              </a:rPr>
              <a:t>RL</a:t>
            </a:r>
            <a:r>
              <a:rPr lang="en-US" altLang="zh-CN" sz="2800" dirty="0">
                <a:solidFill>
                  <a:srgbClr val="FF0000"/>
                </a:solidFill>
              </a:rPr>
              <a:t>(t);</a:t>
            </a:r>
          </a:p>
          <a:p>
            <a:pPr>
              <a:spcBef>
                <a:spcPts val="0"/>
              </a:spcBef>
              <a:buFontTx/>
              <a:buNone/>
              <a:defRPr/>
            </a:pPr>
            <a:r>
              <a:rPr lang="en-US" altLang="zh-CN" sz="2800" dirty="0"/>
              <a:t>              </a:t>
            </a:r>
            <a:r>
              <a:rPr lang="en-US" altLang="zh-CN" sz="2800" dirty="0" smtClean="0"/>
              <a:t>}</a:t>
            </a:r>
            <a:endParaRPr lang="zh-CN" altLang="zh-CN" sz="2800" dirty="0">
              <a:solidFill>
                <a:srgbClr val="FF0000"/>
              </a:solidFill>
            </a:endParaRPr>
          </a:p>
        </p:txBody>
      </p:sp>
    </p:spTree>
    <p:extLst>
      <p:ext uri="{BB962C8B-B14F-4D97-AF65-F5344CB8AC3E}">
        <p14:creationId xmlns:p14="http://schemas.microsoft.com/office/powerpoint/2010/main" val="1220689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折半查找算法实现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low=1</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break;</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成功</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low = mid +1</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287323" cy="4401205"/>
          </a:xfrm>
          <a:prstGeom prst="rect">
            <a:avLst/>
          </a:prstGeom>
          <a:noFill/>
        </p:spPr>
        <p:txBody>
          <a:bodyPr wrap="square" rtlCol="0">
            <a:spAutoFit/>
          </a:bodyPr>
          <a:lstStyle/>
          <a:p>
            <a:pPr>
              <a:spcBef>
                <a:spcPts val="0"/>
              </a:spcBef>
              <a:buFontTx/>
              <a:buNone/>
              <a:defRPr/>
            </a:pPr>
            <a:r>
              <a:rPr lang="en-US" altLang="zh-CN" sz="2800" dirty="0" smtClean="0"/>
              <a:t>        else if(x&gt; </a:t>
            </a:r>
            <a:r>
              <a:rPr lang="en-US" altLang="zh-CN" sz="2800" dirty="0"/>
              <a:t>t-&gt;</a:t>
            </a:r>
            <a:r>
              <a:rPr lang="en-US" altLang="zh-CN" sz="2800" dirty="0" smtClean="0"/>
              <a:t>data)  </a:t>
            </a:r>
          </a:p>
          <a:p>
            <a:pPr>
              <a:spcBef>
                <a:spcPts val="0"/>
              </a:spcBef>
              <a:buFontTx/>
              <a:buNone/>
              <a:defRPr/>
            </a:pPr>
            <a:r>
              <a:rPr lang="en-US" altLang="zh-CN" sz="2800" dirty="0"/>
              <a:t> </a:t>
            </a:r>
            <a:r>
              <a:rPr lang="en-US" altLang="zh-CN" sz="2800" dirty="0" smtClean="0"/>
              <a:t>              {   //</a:t>
            </a:r>
            <a:r>
              <a:rPr lang="zh-CN" altLang="zh-CN" sz="2800" dirty="0"/>
              <a:t>在右子树上</a:t>
            </a:r>
            <a:r>
              <a:rPr lang="zh-CN" altLang="zh-CN" sz="2800" dirty="0" smtClean="0"/>
              <a:t>插入</a:t>
            </a:r>
            <a:endParaRPr lang="zh-CN" altLang="zh-CN" sz="2800" dirty="0"/>
          </a:p>
          <a:p>
            <a:pPr>
              <a:spcBef>
                <a:spcPts val="0"/>
              </a:spcBef>
              <a:buFontTx/>
              <a:buNone/>
              <a:defRPr/>
            </a:pPr>
            <a:r>
              <a:rPr lang="en-US" altLang="zh-CN" sz="2800" dirty="0"/>
              <a:t>	        </a:t>
            </a:r>
            <a:r>
              <a:rPr lang="en-US" altLang="zh-CN" sz="2800" dirty="0" smtClean="0"/>
              <a:t> remove( </a:t>
            </a:r>
            <a:r>
              <a:rPr lang="en-US" altLang="zh-CN" sz="2800" dirty="0"/>
              <a:t>x, t-&gt;right );</a:t>
            </a:r>
            <a:endParaRPr lang="zh-CN" altLang="zh-CN" sz="2800" dirty="0"/>
          </a:p>
          <a:p>
            <a:pPr>
              <a:spcBef>
                <a:spcPts val="0"/>
              </a:spcBef>
              <a:buFontTx/>
              <a:buNone/>
              <a:defRPr/>
            </a:pPr>
            <a:r>
              <a:rPr lang="en-US" altLang="zh-CN" sz="2800" dirty="0"/>
              <a:t>	</a:t>
            </a:r>
            <a:r>
              <a:rPr lang="en-US" altLang="zh-CN" sz="2800" dirty="0">
                <a:solidFill>
                  <a:srgbClr val="FF0000"/>
                </a:solidFill>
              </a:rPr>
              <a:t>        </a:t>
            </a:r>
            <a:r>
              <a:rPr lang="en-US" altLang="zh-CN" sz="2800" dirty="0" smtClean="0">
                <a:solidFill>
                  <a:srgbClr val="FF0000"/>
                </a:solidFill>
              </a:rPr>
              <a:t> if(height</a:t>
            </a:r>
            <a:r>
              <a:rPr lang="en-US" altLang="zh-CN" sz="2800" dirty="0">
                <a:solidFill>
                  <a:srgbClr val="FF0000"/>
                </a:solidFill>
              </a:rPr>
              <a:t>( t-&gt;left ) - height( t-&gt;right ) == </a:t>
            </a:r>
            <a:r>
              <a:rPr lang="en-US" altLang="zh-CN" sz="2800" dirty="0" smtClean="0">
                <a:solidFill>
                  <a:srgbClr val="FF0000"/>
                </a:solidFill>
              </a:rPr>
              <a:t>2 </a:t>
            </a:r>
            <a:r>
              <a:rPr lang="en-US" altLang="zh-CN" sz="2800" dirty="0">
                <a:solidFill>
                  <a:srgbClr val="FF0000"/>
                </a:solidFill>
              </a:rPr>
              <a:t>) </a:t>
            </a:r>
            <a:r>
              <a:rPr lang="en-US" altLang="zh-CN" sz="2800" dirty="0" smtClean="0">
                <a:solidFill>
                  <a:srgbClr val="FF0000"/>
                </a:solidFill>
              </a:rPr>
              <a:t>//t</a:t>
            </a:r>
            <a:r>
              <a:rPr lang="zh-CN" altLang="en-US" sz="2800" dirty="0" smtClean="0">
                <a:solidFill>
                  <a:srgbClr val="FF0000"/>
                </a:solidFill>
              </a:rPr>
              <a:t>为冲突结点</a:t>
            </a:r>
            <a:endParaRPr lang="zh-CN" altLang="zh-CN" sz="2800" dirty="0">
              <a:solidFill>
                <a:srgbClr val="FF0000"/>
              </a:solidFill>
            </a:endParaRPr>
          </a:p>
          <a:p>
            <a:pPr>
              <a:defRPr/>
            </a:pPr>
            <a:r>
              <a:rPr lang="en-US" altLang="zh-CN" sz="2800" dirty="0" smtClean="0">
                <a:solidFill>
                  <a:srgbClr val="FF0000"/>
                </a:solidFill>
              </a:rPr>
              <a:t>                       </a:t>
            </a:r>
            <a:r>
              <a:rPr lang="en-US" altLang="zh-CN" sz="2800" dirty="0">
                <a:solidFill>
                  <a:srgbClr val="FF0000"/>
                </a:solidFill>
              </a:rPr>
              <a:t>if  (height(t-</a:t>
            </a:r>
            <a:r>
              <a:rPr lang="en-US" altLang="zh-CN" sz="2800" dirty="0" smtClean="0">
                <a:solidFill>
                  <a:srgbClr val="FF0000"/>
                </a:solidFill>
              </a:rPr>
              <a:t>&gt;left-&gt;left)&gt;</a:t>
            </a:r>
            <a:r>
              <a:rPr lang="en-US" altLang="zh-CN" sz="2800" dirty="0">
                <a:solidFill>
                  <a:srgbClr val="FF0000"/>
                </a:solidFill>
              </a:rPr>
              <a:t>height(t-</a:t>
            </a:r>
            <a:r>
              <a:rPr lang="en-US" altLang="zh-CN" sz="2800" dirty="0" smtClean="0">
                <a:solidFill>
                  <a:srgbClr val="FF0000"/>
                </a:solidFill>
              </a:rPr>
              <a:t>&gt;left-&gt;right)) LL(t</a:t>
            </a:r>
            <a:r>
              <a:rPr lang="en-US" altLang="zh-CN" sz="2800" dirty="0">
                <a:solidFill>
                  <a:srgbClr val="FF0000"/>
                </a:solidFill>
              </a:rPr>
              <a:t>); </a:t>
            </a:r>
            <a:endParaRPr lang="en-US" altLang="zh-CN" sz="2800" dirty="0" smtClean="0">
              <a:solidFill>
                <a:srgbClr val="FF0000"/>
              </a:solidFill>
            </a:endParaRPr>
          </a:p>
          <a:p>
            <a:pPr>
              <a:spcBef>
                <a:spcPts val="0"/>
              </a:spcBef>
              <a:buFontTx/>
              <a:buNone/>
              <a:defRPr/>
            </a:pPr>
            <a:r>
              <a:rPr lang="en-US" altLang="zh-CN" sz="2800" dirty="0">
                <a:solidFill>
                  <a:srgbClr val="FF0000"/>
                </a:solidFill>
              </a:rPr>
              <a:t> </a:t>
            </a:r>
            <a:r>
              <a:rPr lang="en-US" altLang="zh-CN" sz="2800" dirty="0" smtClean="0">
                <a:solidFill>
                  <a:srgbClr val="FF0000"/>
                </a:solidFill>
              </a:rPr>
              <a:t>                      else </a:t>
            </a:r>
            <a:r>
              <a:rPr lang="en-US" altLang="zh-CN" sz="2800" dirty="0" err="1" smtClean="0">
                <a:solidFill>
                  <a:srgbClr val="FF0000"/>
                </a:solidFill>
              </a:rPr>
              <a:t>LR</a:t>
            </a:r>
            <a:r>
              <a:rPr lang="en-US" altLang="zh-CN" sz="2800" dirty="0" smtClean="0">
                <a:solidFill>
                  <a:srgbClr val="FF0000"/>
                </a:solidFill>
              </a:rPr>
              <a:t>(t</a:t>
            </a:r>
            <a:r>
              <a:rPr lang="en-US" altLang="zh-CN" sz="2800" dirty="0">
                <a:solidFill>
                  <a:srgbClr val="FF0000"/>
                </a:solidFill>
              </a:rPr>
              <a:t>);</a:t>
            </a:r>
            <a:endParaRPr lang="zh-CN" altLang="zh-CN" sz="2800" dirty="0">
              <a:solidFill>
                <a:srgbClr val="FF0000"/>
              </a:solidFill>
            </a:endParaRPr>
          </a:p>
          <a:p>
            <a:pPr>
              <a:spcBef>
                <a:spcPts val="0"/>
              </a:spcBef>
              <a:buFontTx/>
              <a:buNone/>
              <a:defRPr/>
            </a:pPr>
            <a:r>
              <a:rPr lang="en-US" altLang="zh-CN" sz="2800" dirty="0"/>
              <a:t>       </a:t>
            </a:r>
            <a:r>
              <a:rPr lang="en-US" altLang="zh-CN" sz="2800" dirty="0" smtClean="0"/>
              <a:t>         }</a:t>
            </a:r>
          </a:p>
          <a:p>
            <a:pPr>
              <a:spcBef>
                <a:spcPts val="0"/>
              </a:spcBef>
              <a:buFontTx/>
              <a:buNone/>
              <a:defRPr/>
            </a:pPr>
            <a:r>
              <a:rPr lang="en-US" altLang="zh-CN" sz="2800" dirty="0"/>
              <a:t> </a:t>
            </a:r>
            <a:r>
              <a:rPr lang="en-US" altLang="zh-CN" sz="2800" dirty="0" smtClean="0"/>
              <a:t>        </a:t>
            </a:r>
            <a:r>
              <a:rPr lang="en-US" altLang="zh-CN" sz="2800" dirty="0"/>
              <a:t>else </a:t>
            </a:r>
            <a:r>
              <a:rPr lang="en-US" altLang="zh-CN" sz="2800" dirty="0" smtClean="0"/>
              <a:t>//x== </a:t>
            </a:r>
            <a:r>
              <a:rPr lang="en-US" altLang="zh-CN" sz="2800" dirty="0"/>
              <a:t>t-&gt;data) </a:t>
            </a:r>
            <a:r>
              <a:rPr lang="zh-CN" altLang="en-US" sz="2800" dirty="0" smtClean="0"/>
              <a:t>删除开始</a:t>
            </a:r>
            <a:r>
              <a:rPr lang="en-US" altLang="zh-CN" sz="2800" dirty="0" smtClean="0"/>
              <a:t> </a:t>
            </a:r>
            <a:endParaRPr lang="en-US" altLang="zh-CN" sz="2800" dirty="0"/>
          </a:p>
          <a:p>
            <a:pPr>
              <a:spcBef>
                <a:spcPts val="0"/>
              </a:spcBef>
              <a:buFontTx/>
              <a:buNone/>
              <a:defRPr/>
            </a:pPr>
            <a:r>
              <a:rPr lang="en-US" altLang="zh-CN" sz="2800" dirty="0"/>
              <a:t>               {   </a:t>
            </a:r>
            <a:r>
              <a:rPr lang="en-US" altLang="zh-CN" sz="2800" dirty="0" smtClean="0"/>
              <a:t>//</a:t>
            </a:r>
            <a:r>
              <a:rPr lang="zh-CN" altLang="en-US" sz="2800" dirty="0" smtClean="0"/>
              <a:t>删除</a:t>
            </a:r>
            <a:r>
              <a:rPr lang="en-US" altLang="zh-CN" sz="2800" dirty="0" smtClean="0"/>
              <a:t>x</a:t>
            </a:r>
            <a:endParaRPr lang="zh-CN" altLang="zh-CN" sz="2800" dirty="0"/>
          </a:p>
          <a:p>
            <a:pPr>
              <a:spcBef>
                <a:spcPts val="0"/>
              </a:spcBef>
              <a:buFontTx/>
              <a:buNone/>
              <a:defRPr/>
            </a:pPr>
            <a:r>
              <a:rPr lang="en-US" altLang="zh-CN" sz="2800" dirty="0"/>
              <a:t>	</a:t>
            </a:r>
            <a:endParaRPr lang="zh-CN" altLang="zh-CN" sz="2800" dirty="0"/>
          </a:p>
        </p:txBody>
      </p:sp>
    </p:spTree>
    <p:extLst>
      <p:ext uri="{BB962C8B-B14F-4D97-AF65-F5344CB8AC3E}">
        <p14:creationId xmlns:p14="http://schemas.microsoft.com/office/powerpoint/2010/main" val="61276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609844"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636103" y="1665042"/>
            <a:ext cx="11052314" cy="3539430"/>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(!t-&gt;left || !t-&gt;right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为叶子或者</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只有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孩子</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 (t-&gt;left)? t-&gt;left : t-&gt;right;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460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1445981" y="1487190"/>
            <a:ext cx="8901931" cy="3970318"/>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remove(substitute-&gt;data,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01846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346990"/>
            <a:ext cx="11287323" cy="1815882"/>
          </a:xfrm>
          <a:prstGeom prst="rect">
            <a:avLst/>
          </a:prstGeom>
          <a:noFill/>
        </p:spPr>
        <p:txBody>
          <a:bodyPr wrap="square" rtlCol="0">
            <a:spAutoFit/>
          </a:bodyPr>
          <a:lstStyle/>
          <a:p>
            <a:pPr>
              <a:spcBef>
                <a:spcPts val="0"/>
              </a:spcBef>
              <a:buFontTx/>
              <a:buNone/>
              <a:defRPr/>
            </a:pPr>
            <a:r>
              <a:rPr lang="en-US" altLang="zh-CN" sz="2800" dirty="0" smtClean="0"/>
              <a:t>        </a:t>
            </a:r>
            <a:endParaRPr lang="zh-CN" altLang="zh-CN" sz="2800" dirty="0"/>
          </a:p>
          <a:p>
            <a:pPr>
              <a:spcBef>
                <a:spcPts val="0"/>
              </a:spcBef>
              <a:buFontTx/>
              <a:buNone/>
              <a:defRPr/>
            </a:pPr>
            <a:r>
              <a:rPr lang="en-US" altLang="zh-CN" sz="2800" dirty="0"/>
              <a:t>      //</a:t>
            </a:r>
            <a:r>
              <a:rPr lang="zh-CN" altLang="zh-CN" sz="2800" dirty="0"/>
              <a:t>重新计算</a:t>
            </a:r>
            <a:r>
              <a:rPr lang="en-US" altLang="zh-CN" sz="2800" dirty="0"/>
              <a:t>t</a:t>
            </a:r>
            <a:r>
              <a:rPr lang="zh-CN" altLang="zh-CN" sz="2800" dirty="0"/>
              <a:t>的高度</a:t>
            </a:r>
            <a:r>
              <a:rPr lang="en-US" altLang="zh-CN" sz="2800" dirty="0"/>
              <a:t> </a:t>
            </a:r>
            <a:endParaRPr lang="zh-CN" altLang="zh-CN" sz="2800" dirty="0"/>
          </a:p>
          <a:p>
            <a:pPr>
              <a:spcBef>
                <a:spcPts val="0"/>
              </a:spcBef>
              <a:buFontTx/>
              <a:buNone/>
              <a:defRPr/>
            </a:pPr>
            <a:r>
              <a:rPr lang="en-US" altLang="zh-CN" sz="2800" dirty="0">
                <a:solidFill>
                  <a:srgbClr val="FF0000"/>
                </a:solidFill>
              </a:rPr>
              <a:t>      t-&gt;height = max( height( t-&gt;left ) , height( t-&gt;right ) ) + 1;</a:t>
            </a:r>
            <a:endParaRPr lang="zh-CN" altLang="zh-CN" sz="2800" dirty="0">
              <a:solidFill>
                <a:srgbClr val="FF0000"/>
              </a:solidFill>
            </a:endParaRPr>
          </a:p>
          <a:p>
            <a:pPr>
              <a:spcBef>
                <a:spcPts val="0"/>
              </a:spcBef>
              <a:buFontTx/>
              <a:buNone/>
              <a:defRPr/>
            </a:pPr>
            <a:r>
              <a:rPr lang="en-US" altLang="zh-CN" sz="2800" dirty="0"/>
              <a:t>}</a:t>
            </a:r>
            <a:endParaRPr lang="zh-CN" altLang="zh-CN" sz="2800" dirty="0"/>
          </a:p>
        </p:txBody>
      </p:sp>
    </p:spTree>
    <p:extLst>
      <p:ext uri="{BB962C8B-B14F-4D97-AF65-F5344CB8AC3E}">
        <p14:creationId xmlns:p14="http://schemas.microsoft.com/office/powerpoint/2010/main" val="23729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92500" lnSpcReduction="20000"/>
              </a:bodyPr>
              <a:lstStyle/>
              <a:p>
                <a:pPr marL="357188" indent="0">
                  <a:buNone/>
                </a:pPr>
                <a:r>
                  <a:rPr lang="zh-CN" altLang="en-US" sz="2800" b="0" dirty="0" smtClean="0">
                    <a:ea typeface="华文楷体" panose="02010600040101010101" pitchFamily="2" charset="-122"/>
                    <a:cs typeface="Times New Roman" panose="02020603050405020304" pitchFamily="18" charset="0"/>
                  </a:rPr>
                  <a:t>设</a:t>
                </a:r>
                <a:r>
                  <a:rPr lang="zh-CN" altLang="zh-CN" sz="2800" b="0" dirty="0" smtClean="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a:t>
                </a:r>
                <a:r>
                  <a:rPr lang="zh-CN" altLang="zh-CN" sz="2800" b="0" dirty="0" smtClean="0">
                    <a:ea typeface="华文楷体" panose="02010600040101010101" pitchFamily="2" charset="-122"/>
                    <a:cs typeface="Times New Roman" panose="02020603050405020304" pitchFamily="18" charset="0"/>
                  </a:rPr>
                  <a:t>为</a:t>
                </a:r>
                <a:r>
                  <a:rPr lang="en-US" altLang="zh-CN" sz="2800" b="0" dirty="0" smtClean="0">
                    <a:ea typeface="华文楷体" panose="02010600040101010101" pitchFamily="2" charset="-122"/>
                    <a:cs typeface="Times New Roman" panose="02020603050405020304" pitchFamily="18" charset="0"/>
                  </a:rPr>
                  <a:t>H</a:t>
                </a:r>
                <a:r>
                  <a:rPr lang="zh-CN" altLang="en-US" sz="2800" b="0" dirty="0" smtClean="0">
                    <a:ea typeface="华文楷体" panose="02010600040101010101" pitchFamily="2" charset="-122"/>
                    <a:cs typeface="Times New Roman" panose="02020603050405020304" pitchFamily="18" charset="0"/>
                  </a:rPr>
                  <a:t>，则有</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en-US" altLang="zh-CN" sz="2800" b="0" dirty="0" smtClean="0">
                    <a:ea typeface="华文楷体" panose="02010600040101010101" pitchFamily="2" charset="-122"/>
                    <a:cs typeface="Times New Roman" panose="02020603050405020304" pitchFamily="18" charset="0"/>
                  </a:rPr>
                  <a:t>F(H+2</a:t>
                </a:r>
                <a:r>
                  <a:rPr lang="en-US" altLang="zh-CN" sz="28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F(H+3)-1</a:t>
                </a:r>
                <a:r>
                  <a:rPr lang="zh-CN" altLang="zh-CN"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其中</a:t>
                </a:r>
                <a:r>
                  <a:rPr lang="en-US" altLang="zh-CN" sz="2800" b="0" dirty="0" smtClean="0">
                    <a:ea typeface="华文楷体" panose="02010600040101010101" pitchFamily="2" charset="-122"/>
                    <a:cs typeface="Times New Roman" panose="02020603050405020304" pitchFamily="18" charset="0"/>
                  </a:rPr>
                  <a:t>F(m</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为斐波那契数</a:t>
                </a:r>
                <a:r>
                  <a:rPr lang="zh-CN" altLang="zh-CN" sz="2800" b="0" dirty="0" smtClean="0">
                    <a:ea typeface="华文楷体" panose="02010600040101010101" pitchFamily="2" charset="-122"/>
                    <a:cs typeface="Times New Roman" panose="02020603050405020304" pitchFamily="18" charset="0"/>
                  </a:rPr>
                  <a:t>列</a:t>
                </a: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en-US" altLang="zh-CN" sz="2800" b="0" dirty="0" smtClean="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zh-CN" altLang="zh-CN" sz="2800" b="0" dirty="0" smtClean="0">
                    <a:ea typeface="华文楷体" panose="02010600040101010101" pitchFamily="2" charset="-122"/>
                    <a:cs typeface="Times New Roman" panose="02020603050405020304" pitchFamily="18" charset="0"/>
                  </a:rPr>
                  <a:t>下面</a:t>
                </a:r>
                <a:r>
                  <a:rPr lang="zh-CN" altLang="zh-CN" sz="2800" b="0" dirty="0">
                    <a:ea typeface="华文楷体" panose="02010600040101010101" pitchFamily="2" charset="-122"/>
                    <a:cs typeface="Times New Roman" panose="02020603050405020304" pitchFamily="18" charset="0"/>
                  </a:rPr>
                  <a:t>观察下</a:t>
                </a:r>
                <a:r>
                  <a:rPr lang="en-US" altLang="zh-CN" sz="2800" b="0" dirty="0">
                    <a:ea typeface="华文楷体" panose="02010600040101010101" pitchFamily="2" charset="-122"/>
                    <a:cs typeface="Times New Roman" panose="02020603050405020304" pitchFamily="18" charset="0"/>
                  </a:rPr>
                  <a:t>n</a:t>
                </a:r>
                <a:r>
                  <a:rPr lang="zh-CN" altLang="zh-CN" sz="2800" b="0" dirty="0" smtClean="0">
                    <a:ea typeface="华文楷体" panose="02010600040101010101" pitchFamily="2" charset="-122"/>
                    <a:cs typeface="Times New Roman" panose="02020603050405020304" pitchFamily="18" charset="0"/>
                  </a:rPr>
                  <a:t>取</a:t>
                </a:r>
                <a:r>
                  <a:rPr lang="zh-CN" altLang="zh-CN" sz="2800" b="0" dirty="0">
                    <a:ea typeface="华文楷体" panose="02010600040101010101" pitchFamily="2" charset="-122"/>
                    <a:cs typeface="Times New Roman" panose="02020603050405020304" pitchFamily="18" charset="0"/>
                  </a:rPr>
                  <a:t>具体值的情况</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smtClean="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446" b="-19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树的最大高度*：</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0546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a:t>
                </a:r>
                <a:r>
                  <a:rPr lang="zh-CN" altLang="zh-CN" sz="2800" b="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个数为</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反过来看：高度为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1,</m:t>
                        </m:r>
                        <m:r>
                          <a:rPr lang="zh-CN" altLang="zh-CN" sz="2800" b="0">
                            <a:latin typeface="Cambria Math" panose="02040503050406030204" pitchFamily="18" charset="0"/>
                          </a:rPr>
                          <m:t>，</m:t>
                        </m:r>
                        <m:r>
                          <a:rPr lang="en-US" altLang="zh-CN" sz="2800" b="0">
                            <a:latin typeface="Cambria Math" panose="02040503050406030204" pitchFamily="18" charset="0"/>
                          </a:rPr>
                          <m:t>3</m:t>
                        </m:r>
                        <m:r>
                          <a:rPr lang="zh-CN" altLang="zh-CN" sz="2800" b="0">
                            <a:latin typeface="Cambria Math" panose="02040503050406030204" pitchFamily="18" charset="0"/>
                          </a:rPr>
                          <m:t>，</m:t>
                        </m:r>
                        <m:r>
                          <a:rPr lang="en-US" altLang="zh-CN" sz="2800" b="0">
                            <a:latin typeface="Cambria Math" panose="02040503050406030204" pitchFamily="18" charset="0"/>
                          </a:rPr>
                          <m:t>5</m:t>
                        </m:r>
                        <m:r>
                          <a:rPr lang="zh-CN" altLang="zh-CN" sz="2800" b="0">
                            <a:latin typeface="Cambria Math" panose="02040503050406030204" pitchFamily="18" charset="0"/>
                          </a:rPr>
                          <m:t>，</m:t>
                        </m:r>
                        <m:r>
                          <a:rPr lang="en-US" altLang="zh-CN" sz="2800" b="0">
                            <a:latin typeface="Cambria Math" panose="02040503050406030204" pitchFamily="18" charset="0"/>
                          </a:rPr>
                          <m:t>7</m:t>
                        </m:r>
                        <m:r>
                          <a:rPr lang="zh-CN" altLang="zh-CN" sz="2800" b="0">
                            <a:latin typeface="Cambria Math" panose="02040503050406030204" pitchFamily="18" charset="0"/>
                          </a:rPr>
                          <m:t>，</m:t>
                        </m:r>
                        <m:r>
                          <a:rPr lang="en-US" altLang="zh-CN" sz="2800" b="0">
                            <a:latin typeface="Cambria Math" panose="02040503050406030204" pitchFamily="18" charset="0"/>
                          </a:rPr>
                          <m:t>9</m:t>
                        </m:r>
                        <m:r>
                          <a:rPr lang="zh-CN" altLang="zh-CN" sz="2800" b="0">
                            <a:latin typeface="Cambria Math" panose="02040503050406030204" pitchFamily="18" charset="0"/>
                          </a:rPr>
                          <m:t>，</m:t>
                        </m:r>
                        <m:r>
                          <a:rPr lang="en-US" altLang="zh-CN" sz="2800" b="0">
                            <a:latin typeface="Cambria Math" panose="02040503050406030204" pitchFamily="18" charset="0"/>
                          </a:rPr>
                          <m:t>11</m:t>
                        </m:r>
                        <m:r>
                          <a:rPr lang="zh-CN" altLang="zh-CN" sz="2800" b="0">
                            <a:latin typeface="Cambria Math" panose="02040503050406030204" pitchFamily="18" charset="0"/>
                          </a:rPr>
                          <m:t>，</m:t>
                        </m:r>
                        <m:r>
                          <a:rPr lang="en-US" altLang="zh-CN" sz="2800" b="0">
                            <a:latin typeface="Cambria Math" panose="02040503050406030204" pitchFamily="18" charset="0"/>
                          </a:rPr>
                          <m:t>13</m:t>
                        </m:r>
                        <m:r>
                          <a:rPr lang="zh-CN" altLang="zh-CN" sz="2800" b="0">
                            <a:latin typeface="Cambria Math" panose="02040503050406030204" pitchFamily="18" charset="0"/>
                          </a:rPr>
                          <m:t>，</m:t>
                        </m:r>
                        <m:r>
                          <a:rPr lang="en-US" altLang="zh-CN" sz="2800" b="0">
                            <a:latin typeface="Cambria Math" panose="02040503050406030204" pitchFamily="18" charset="0"/>
                          </a:rPr>
                          <m:t>15</m:t>
                        </m:r>
                        <m:r>
                          <a:rPr lang="zh-CN" altLang="zh-CN" sz="2800" b="0">
                            <a:latin typeface="Cambria Math" panose="02040503050406030204" pitchFamily="18" charset="0"/>
                          </a:rPr>
                          <m:t>，</m:t>
                        </m:r>
                        <m:r>
                          <a:rPr lang="en-US" altLang="zh-CN" sz="2800" b="0">
                            <a:latin typeface="Cambria Math" panose="02040503050406030204" pitchFamily="18" charset="0"/>
                          </a:rPr>
                          <m:t>17</m:t>
                        </m:r>
                      </m:e>
                    </m:d>
                  </m:oMath>
                </a14:m>
                <a:r>
                  <a:rPr lang="zh-CN" altLang="zh-CN" sz="2800" b="0" dirty="0">
                    <a:ea typeface="华文楷体" panose="02010600040101010101" pitchFamily="2" charset="-122"/>
                    <a:cs typeface="Times New Roman" panose="02020603050405020304" pitchFamily="18" charset="0"/>
                  </a:rPr>
                  <a:t>，如何折成最矮的二叉查找树？可以按照折半查找</a:t>
                </a:r>
                <a:r>
                  <a:rPr lang="en-US" altLang="zh-CN" sz="2800" b="0" dirty="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m:t>
                        </m:r>
                        <m:r>
                          <a:rPr lang="en-US" altLang="zh-CN" sz="2800" b="0" i="1">
                            <a:latin typeface="Cambria Math" panose="02040503050406030204" pitchFamily="18" charset="0"/>
                          </a:rPr>
                          <m:t>h𝑖𝑔h</m:t>
                        </m:r>
                        <m:r>
                          <a:rPr lang="en-US" altLang="zh-CN" sz="2800" b="0" i="1">
                            <a:latin typeface="Cambria Math" panose="02040503050406030204" pitchFamily="18" charset="0"/>
                          </a:rPr>
                          <m:t>−</m:t>
                        </m:r>
                        <m:r>
                          <a:rPr lang="en-US" altLang="zh-CN" sz="2800" b="0" i="1">
                            <a:latin typeface="Cambria Math" panose="02040503050406030204" pitchFamily="18" charset="0"/>
                          </a:rPr>
                          <m:t>𝑙𝑜𝑤</m:t>
                        </m:r>
                        <m:r>
                          <a:rPr lang="en-US" altLang="zh-CN" sz="2800" b="0" i="1">
                            <a:latin typeface="Cambria Math" panose="02040503050406030204" pitchFamily="18" charset="0"/>
                          </a:rPr>
                          <m:t>)/2</m:t>
                        </m:r>
                      </m:e>
                    </m:d>
                  </m:oMath>
                </a14:m>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折</a:t>
                </a:r>
                <a:r>
                  <a:rPr lang="zh-CN" altLang="zh-CN" sz="2800" b="0" dirty="0" smtClean="0">
                    <a:ea typeface="华文楷体" panose="02010600040101010101" pitchFamily="2" charset="-122"/>
                    <a:cs typeface="Times New Roman" panose="02020603050405020304" pitchFamily="18" charset="0"/>
                  </a:rPr>
                  <a:t>成</a:t>
                </a:r>
                <a:r>
                  <a:rPr lang="zh-CN" altLang="en-US" sz="2800" b="0" dirty="0" smtClean="0">
                    <a:ea typeface="华文楷体" panose="02010600040101010101" pitchFamily="2" charset="-122"/>
                    <a:cs typeface="Times New Roman" panose="02020603050405020304" pitchFamily="18" charset="0"/>
                  </a:rPr>
                  <a:t>下图</a:t>
                </a:r>
                <a:r>
                  <a:rPr lang="zh-CN" altLang="zh-CN" sz="2800" b="0" dirty="0" smtClean="0">
                    <a:ea typeface="华文楷体" panose="02010600040101010101" pitchFamily="2" charset="-122"/>
                    <a:cs typeface="Times New Roman" panose="02020603050405020304" pitchFamily="18" charset="0"/>
                  </a:rPr>
                  <a:t>中</a:t>
                </a:r>
                <a:r>
                  <a:rPr lang="zh-CN" altLang="zh-CN" sz="2800" b="0" dirty="0">
                    <a:ea typeface="华文楷体" panose="02010600040101010101" pitchFamily="2" charset="-122"/>
                    <a:cs typeface="Times New Roman" panose="02020603050405020304" pitchFamily="18" charset="0"/>
                  </a:rPr>
                  <a:t>的查找树</a:t>
                </a:r>
                <a:r>
                  <a:rPr lang="zh-CN" altLang="zh-CN"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b="-1276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树的最大高度*：</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96075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smtClean="0"/>
              <a:t>AVL</a:t>
            </a:r>
            <a:r>
              <a:rPr lang="zh-CN" altLang="en-US" dirty="0" smtClean="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647356"/>
            <a:ext cx="4221673" cy="3342088"/>
          </a:xfrm>
          <a:prstGeom prst="rect">
            <a:avLst/>
          </a:prstGeom>
          <a:noFill/>
          <a:ln>
            <a:noFill/>
          </a:ln>
        </p:spPr>
      </p:pic>
      <mc:AlternateContent xmlns:mc="http://schemas.openxmlformats.org/markup-compatibility/2006">
        <mc:Choice xmlns:a14="http://schemas.microsoft.com/office/drawing/2010/main" Requires="a14">
          <p:sp>
            <p:nvSpPr>
              <p:cNvPr id="3" name="文本框 2"/>
              <p:cNvSpPr txBox="1"/>
              <p:nvPr/>
            </p:nvSpPr>
            <p:spPr>
              <a:xfrm>
                <a:off x="341459" y="5289810"/>
                <a:ext cx="11446349" cy="1077218"/>
              </a:xfrm>
              <a:prstGeom prst="rect">
                <a:avLst/>
              </a:prstGeom>
              <a:noFill/>
            </p:spPr>
            <p:txBody>
              <a:bodyPr wrap="square" rtlCol="0">
                <a:spAutoFit/>
              </a:bodyPr>
              <a:lstStyle/>
              <a:p>
                <a:r>
                  <a:rPr lang="zh-CN" altLang="zh-CN" sz="3200" dirty="0" smtClean="0">
                    <a:latin typeface="华文楷体" panose="02010600040101010101" pitchFamily="2" charset="-122"/>
                    <a:ea typeface="华文楷体" panose="02010600040101010101" pitchFamily="2" charset="-122"/>
                  </a:rPr>
                  <a:t>最矮的二叉查找树</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a:t>
                </a:r>
                <a:r>
                  <a:rPr lang="en-US" altLang="zh-CN" sz="3200" dirty="0" smtClean="0">
                    <a:latin typeface="华文楷体" panose="02010600040101010101" pitchFamily="2" charset="-122"/>
                    <a:ea typeface="华文楷体" panose="02010600040101010101" pitchFamily="2" charset="-122"/>
                  </a:rPr>
                  <a:t>9</a:t>
                </a:r>
                <a:r>
                  <a:rPr lang="zh-CN" altLang="en-US" sz="3200" dirty="0" smtClean="0">
                    <a:latin typeface="华文楷体" panose="02010600040101010101" pitchFamily="2" charset="-122"/>
                    <a:ea typeface="华文楷体" panose="02010600040101010101" pitchFamily="2" charset="-122"/>
                  </a:rPr>
                  <a:t>个结点，</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b="0" i="0" smtClean="0">
                            <a:latin typeface="Cambria Math" panose="02040503050406030204" pitchFamily="18" charset="0"/>
                            <a:ea typeface="华文楷体" panose="02010600040101010101" pitchFamily="2" charset="-122"/>
                          </a:rPr>
                        </m:ctrlPr>
                      </m:dPr>
                      <m:e>
                        <m:r>
                          <a:rPr lang="en-US" altLang="zh-CN" sz="3200" b="0" i="0" smtClean="0">
                            <a:latin typeface="Cambria Math" panose="02040503050406030204" pitchFamily="18" charset="0"/>
                            <a:ea typeface="华文楷体" panose="02010600040101010101" pitchFamily="2" charset="-122"/>
                          </a:rPr>
                          <m:t>2+4</m:t>
                        </m:r>
                      </m:e>
                    </m:d>
                    <m:r>
                      <a:rPr lang="en-US" altLang="zh-CN" sz="3200" b="0" i="0" smtClean="0">
                        <a:latin typeface="Cambria Math" panose="02040503050406030204" pitchFamily="18" charset="0"/>
                        <a:ea typeface="华文楷体" panose="02010600040101010101" pitchFamily="2" charset="-122"/>
                      </a:rPr>
                      <m:t>−1</m:t>
                    </m:r>
                    <m:r>
                      <a:rPr lang="zh-CN" altLang="en-US" sz="3200" i="1" smtClean="0">
                        <a:latin typeface="Cambria Math" panose="02040503050406030204" pitchFamily="18" charset="0"/>
                        <a:ea typeface="华文楷体" panose="02010600040101010101" pitchFamily="2" charset="-122"/>
                      </a:rPr>
                      <m:t>≤</m:t>
                    </m:r>
                  </m:oMath>
                </a14:m>
                <a:r>
                  <a:rPr lang="en-US" altLang="zh-CN" sz="3200" dirty="0" smtClean="0">
                    <a:latin typeface="华文楷体" panose="02010600040101010101" pitchFamily="2" charset="-122"/>
                    <a:ea typeface="华文楷体" panose="02010600040101010101" pitchFamily="2" charset="-122"/>
                  </a:rPr>
                  <a:t>9</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dirty="0">
                    <a:ea typeface="华文楷体" panose="02010600040101010101" pitchFamily="2" charset="-122"/>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i="1">
                            <a:latin typeface="Cambria Math" panose="02040503050406030204" pitchFamily="18" charset="0"/>
                            <a:ea typeface="华文楷体" panose="02010600040101010101" pitchFamily="2" charset="-122"/>
                          </a:rPr>
                        </m:ctrlPr>
                      </m:dPr>
                      <m:e>
                        <m:r>
                          <a:rPr lang="en-US" altLang="zh-CN" sz="3200">
                            <a:latin typeface="Cambria Math" panose="02040503050406030204" pitchFamily="18" charset="0"/>
                            <a:ea typeface="华文楷体" panose="02010600040101010101" pitchFamily="2" charset="-122"/>
                          </a:rPr>
                          <m:t>2+</m:t>
                        </m:r>
                        <m:r>
                          <a:rPr lang="en-US" altLang="zh-CN" sz="3200" b="0" i="0" smtClean="0">
                            <a:latin typeface="Cambria Math" panose="02040503050406030204" pitchFamily="18" charset="0"/>
                            <a:ea typeface="华文楷体" panose="02010600040101010101" pitchFamily="2" charset="-122"/>
                          </a:rPr>
                          <m:t>5</m:t>
                        </m:r>
                      </m:e>
                    </m:d>
                    <m:r>
                      <a:rPr lang="en-US" altLang="zh-CN" sz="3200">
                        <a:latin typeface="Cambria Math" panose="02040503050406030204" pitchFamily="18" charset="0"/>
                        <a:ea typeface="华文楷体" panose="02010600040101010101" pitchFamily="2" charset="-122"/>
                      </a:rPr>
                      <m:t>−1</m:t>
                    </m:r>
                  </m:oMath>
                </a14:m>
                <a:r>
                  <a:rPr lang="zh-CN" altLang="en-US" sz="3200" dirty="0" smtClean="0">
                    <a:latin typeface="华文楷体" panose="02010600040101010101" pitchFamily="2" charset="-122"/>
                    <a:ea typeface="华文楷体" panose="02010600040101010101" pitchFamily="2" charset="-122"/>
                  </a:rPr>
                  <a:t>，故最矮高度为</a:t>
                </a:r>
                <a:r>
                  <a:rPr lang="en-US" altLang="zh-CN" sz="3200" dirty="0" smtClean="0">
                    <a:latin typeface="华文楷体" panose="02010600040101010101" pitchFamily="2" charset="-122"/>
                    <a:ea typeface="华文楷体" panose="02010600040101010101" pitchFamily="2" charset="-122"/>
                  </a:rPr>
                  <a:t>4</a:t>
                </a:r>
                <a:r>
                  <a:rPr lang="zh-CN" altLang="en-US" sz="3200" dirty="0" smtClean="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41459" y="5289810"/>
                <a:ext cx="11446349" cy="1077218"/>
              </a:xfrm>
              <a:prstGeom prst="rect">
                <a:avLst/>
              </a:prstGeom>
              <a:blipFill>
                <a:blip r:embed="rId4"/>
                <a:stretch>
                  <a:fillRect l="-1331" t="-7955"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96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红黑树*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红黑树定义</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红黑树的查找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a:t>
            </a:r>
            <a:r>
              <a:rPr lang="zh-CN" altLang="en-US" sz="2800" dirty="0" smtClean="0">
                <a:latin typeface="华文楷体" pitchFamily="2" charset="-122"/>
                <a:ea typeface="华文楷体" pitchFamily="2" charset="-122"/>
              </a:rPr>
              <a:t>黑树插入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红黑树：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3832117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en-US" altLang="zh-CN" sz="3200" b="0" dirty="0">
                <a:ea typeface="华文楷体" panose="02010600040101010101" pitchFamily="2" charset="-122"/>
                <a:cs typeface="Times New Roman" panose="02020603050405020304" pitchFamily="18" charset="0"/>
              </a:rPr>
              <a:t>AVL</a:t>
            </a:r>
            <a:r>
              <a:rPr lang="zh-CN" altLang="zh-CN" sz="3200" b="0" dirty="0">
                <a:ea typeface="华文楷体" panose="02010600040101010101" pitchFamily="2" charset="-122"/>
                <a:cs typeface="Times New Roman" panose="02020603050405020304" pitchFamily="18" charset="0"/>
              </a:rPr>
              <a:t>树对平衡性要求很高，左右子树高度只能相差</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，这就很容易在插入、删除时打破平衡，引起调整。尤其删除时调整可能是一连串的</a:t>
            </a:r>
            <a:r>
              <a:rPr lang="zh-CN" altLang="zh-CN"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a:p>
            <a:pPr marL="0" indent="0">
              <a:buNone/>
            </a:pPr>
            <a:r>
              <a:rPr lang="zh-CN" altLang="zh-CN" sz="3200" b="0" dirty="0" smtClean="0">
                <a:ea typeface="华文楷体" panose="02010600040101010101" pitchFamily="2" charset="-122"/>
                <a:cs typeface="Times New Roman" panose="02020603050405020304" pitchFamily="18" charset="0"/>
              </a:rPr>
              <a:t>红</a:t>
            </a:r>
            <a:r>
              <a:rPr lang="zh-CN" altLang="zh-CN" sz="3200" b="0" dirty="0">
                <a:ea typeface="华文楷体" panose="02010600040101010101" pitchFamily="2" charset="-122"/>
                <a:cs typeface="Times New Roman" panose="02020603050405020304" pitchFamily="18" charset="0"/>
              </a:rPr>
              <a:t>黑</a:t>
            </a:r>
            <a:r>
              <a:rPr lang="zh-CN" altLang="zh-CN" sz="3200" b="0" dirty="0" smtClean="0">
                <a:ea typeface="华文楷体" panose="02010600040101010101" pitchFamily="2" charset="-122"/>
                <a:cs typeface="Times New Roman" panose="02020603050405020304" pitchFamily="18" charset="0"/>
              </a:rPr>
              <a:t>树</a:t>
            </a:r>
            <a:r>
              <a:rPr lang="zh-CN" altLang="en-US" sz="3200" b="0" dirty="0" smtClean="0">
                <a:ea typeface="华文楷体" panose="02010600040101010101" pitchFamily="2" charset="-122"/>
                <a:cs typeface="Times New Roman" panose="02020603050405020304" pitchFamily="18" charset="0"/>
              </a:rPr>
              <a:t>则</a:t>
            </a:r>
            <a:r>
              <a:rPr lang="zh-CN" altLang="zh-CN" sz="3200" b="0" dirty="0" smtClean="0">
                <a:ea typeface="华文楷体" panose="02010600040101010101" pitchFamily="2" charset="-122"/>
                <a:cs typeface="Times New Roman" panose="02020603050405020304" pitchFamily="18" charset="0"/>
              </a:rPr>
              <a:t>要求</a:t>
            </a:r>
            <a:r>
              <a:rPr lang="zh-CN" altLang="zh-CN" sz="3200" b="0" dirty="0">
                <a:ea typeface="华文楷体" panose="02010600040101010101" pitchFamily="2" charset="-122"/>
                <a:cs typeface="Times New Roman" panose="02020603050405020304" pitchFamily="18" charset="0"/>
              </a:rPr>
              <a:t>一个更宽松的</a:t>
            </a:r>
            <a:r>
              <a:rPr lang="zh-CN" altLang="zh-CN" sz="3200" b="0" dirty="0" smtClean="0">
                <a:ea typeface="华文楷体" panose="02010600040101010101" pitchFamily="2" charset="-122"/>
                <a:cs typeface="Times New Roman" panose="02020603050405020304" pitchFamily="18" charset="0"/>
              </a:rPr>
              <a:t>平衡</a:t>
            </a:r>
            <a:r>
              <a:rPr lang="zh-CN" altLang="en-US" sz="3200" b="0" dirty="0" smtClean="0">
                <a:ea typeface="华文楷体" panose="02010600040101010101" pitchFamily="2" charset="-122"/>
                <a:cs typeface="Times New Roman" panose="02020603050405020304" pitchFamily="18" charset="0"/>
              </a:rPr>
              <a:t>，其目标是降低调整频度</a:t>
            </a:r>
            <a:r>
              <a:rPr lang="zh-CN" altLang="zh-CN"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1780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r>
                          <a:rPr lang="en-US" altLang="zh-CN" sz="2800" b="0">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r>
                  <a:rPr lang="en-US" altLang="zh-CN" sz="2800" b="0" dirty="0" smtClean="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折半查找性能分析：</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50017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dirty="0" smtClean="0">
                <a:ea typeface="华文楷体" panose="02010600040101010101" pitchFamily="2" charset="-122"/>
                <a:cs typeface="Times New Roman" panose="02020603050405020304" pitchFamily="18" charset="0"/>
              </a:rPr>
              <a:t>红</a:t>
            </a:r>
            <a:r>
              <a:rPr lang="zh-CN" altLang="zh-CN" sz="3200" dirty="0">
                <a:ea typeface="华文楷体" panose="02010600040101010101" pitchFamily="2" charset="-122"/>
                <a:cs typeface="Times New Roman" panose="02020603050405020304" pitchFamily="18" charset="0"/>
              </a:rPr>
              <a:t>黑树</a:t>
            </a:r>
            <a:r>
              <a:rPr lang="zh-CN" altLang="zh-CN" sz="3200" b="0" dirty="0">
                <a:ea typeface="华文楷体" panose="02010600040101010101" pitchFamily="2" charset="-122"/>
                <a:cs typeface="Times New Roman" panose="02020603050405020304" pitchFamily="18" charset="0"/>
              </a:rPr>
              <a:t>中所有结点分为红黑两色，其</a:t>
            </a:r>
            <a:r>
              <a:rPr lang="zh-CN" altLang="zh-CN" sz="3200" b="0" dirty="0">
                <a:solidFill>
                  <a:srgbClr val="FF0000"/>
                </a:solidFill>
                <a:ea typeface="华文楷体" panose="02010600040101010101" pitchFamily="2" charset="-122"/>
                <a:cs typeface="Times New Roman" panose="02020603050405020304" pitchFamily="18" charset="0"/>
              </a:rPr>
              <a:t>平衡性需要满足：</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树中任何一个结点，在以它为根的子树中，由它到达其子树中任何一个空链域的路径上黑结点个数相等。</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根结点是黑色的。</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任何红结点不得有红色孩子，或者说任何分支上不得有连续的红结点</a:t>
            </a:r>
            <a:r>
              <a:rPr lang="zh-CN" altLang="zh-CN" sz="3200" b="0" dirty="0" smtClean="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a:t>
            </a:r>
            <a:r>
              <a:rPr lang="zh-CN" altLang="en-US" dirty="0" smtClean="0">
                <a:latin typeface="华文楷体" panose="02010600040101010101" pitchFamily="2" charset="-122"/>
                <a:ea typeface="华文楷体" panose="02010600040101010101" pitchFamily="2" charset="-122"/>
              </a:rPr>
              <a:t>树定义：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495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2884" y="761201"/>
            <a:ext cx="11162884" cy="5725323"/>
          </a:xfrm>
        </p:spPr>
        <p:txBody>
          <a:bodyPr>
            <a:noAutofit/>
          </a:bodyPr>
          <a:lstStyle/>
          <a:p>
            <a:pPr marL="838200" indent="-838200">
              <a:lnSpc>
                <a:spcPct val="90000"/>
              </a:lnSpc>
              <a:spcBef>
                <a:spcPct val="0"/>
              </a:spcBef>
              <a:buNone/>
              <a:defRPr/>
            </a:pPr>
            <a:r>
              <a:rPr lang="zh-CN" altLang="en-US" sz="3200" dirty="0">
                <a:solidFill>
                  <a:schemeClr val="accent1"/>
                </a:solidFill>
                <a:latin typeface="华文楷体" panose="02010600040101010101" pitchFamily="2" charset="-122"/>
                <a:ea typeface="华文楷体" panose="02010600040101010101" pitchFamily="2" charset="-122"/>
                <a:cs typeface="+mj-cs"/>
              </a:rPr>
              <a:t>红黑树性质：</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在父子关系中，黑色结点可以连续，但红结点不可以连续，也就是说黑结点可以有红色孩子结点或者黑色孩子结点，红色结点只能有黑色孩子结点</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从</a:t>
            </a:r>
            <a:r>
              <a:rPr lang="zh-CN" altLang="zh-CN" sz="2800" b="0" dirty="0">
                <a:ea typeface="华文楷体" panose="02010600040101010101" pitchFamily="2" charset="-122"/>
                <a:cs typeface="Times New Roman" panose="02020603050405020304" pitchFamily="18" charset="0"/>
              </a:rPr>
              <a:t>红黑树中的某个结点出发，在众多的到空链域的路径中，最长的一条是红黑均匀相间的，最短的一条是全为黑结点的</a:t>
            </a:r>
            <a:r>
              <a:rPr lang="zh-CN" altLang="zh-CN" sz="2800" b="0" dirty="0" smtClean="0">
                <a:ea typeface="华文楷体" panose="02010600040101010101" pitchFamily="2" charset="-122"/>
                <a:cs typeface="Times New Roman" panose="02020603050405020304" pitchFamily="18" charset="0"/>
              </a:rPr>
              <a:t>，前者</a:t>
            </a:r>
            <a:r>
              <a:rPr lang="zh-CN" altLang="zh-CN" sz="2800" b="0" dirty="0">
                <a:ea typeface="华文楷体" panose="02010600040101010101" pitchFamily="2" charset="-122"/>
                <a:cs typeface="Times New Roman" panose="02020603050405020304" pitchFamily="18" charset="0"/>
              </a:rPr>
              <a:t>长度是</a:t>
            </a:r>
            <a:r>
              <a:rPr lang="zh-CN" altLang="zh-CN" sz="2800" b="0" dirty="0" smtClean="0">
                <a:ea typeface="华文楷体" panose="02010600040101010101" pitchFamily="2" charset="-122"/>
                <a:cs typeface="Times New Roman" panose="02020603050405020304" pitchFamily="18" charset="0"/>
              </a:rPr>
              <a:t>后者</a:t>
            </a:r>
            <a:r>
              <a:rPr lang="zh-CN" altLang="en-US" sz="2800" b="0" dirty="0" smtClean="0">
                <a:ea typeface="华文楷体" panose="02010600040101010101" pitchFamily="2" charset="-122"/>
                <a:cs typeface="Times New Roman" panose="02020603050405020304" pitchFamily="18" charset="0"/>
              </a:rPr>
              <a:t>长度</a:t>
            </a:r>
            <a:r>
              <a:rPr lang="zh-CN" altLang="zh-CN" sz="2800" b="0" dirty="0" smtClean="0">
                <a:ea typeface="华文楷体" panose="02010600040101010101" pitchFamily="2" charset="-122"/>
                <a:cs typeface="Times New Roman" panose="02020603050405020304" pitchFamily="18" charset="0"/>
              </a:rPr>
              <a:t>的</a:t>
            </a:r>
            <a:r>
              <a:rPr lang="zh-CN" altLang="en-US" sz="2800" b="0" dirty="0" smtClean="0">
                <a:ea typeface="华文楷体" panose="02010600040101010101" pitchFamily="2" charset="-122"/>
                <a:cs typeface="Times New Roman" panose="02020603050405020304" pitchFamily="18" charset="0"/>
              </a:rPr>
              <a:t>两倍。</a:t>
            </a:r>
            <a:endParaRPr lang="en-US" altLang="zh-CN" sz="2800" b="0" dirty="0" smtClean="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换个角度看，忽略掉所有的红结点，即对红色结点视而不见，眼中只有黑结点，认为红结点不占有高度，此时的红黑树是一个满二叉树，是棵非常标准的平衡树。</a:t>
            </a:r>
          </a:p>
        </p:txBody>
      </p:sp>
    </p:spTree>
    <p:extLst>
      <p:ext uri="{BB962C8B-B14F-4D97-AF65-F5344CB8AC3E}">
        <p14:creationId xmlns:p14="http://schemas.microsoft.com/office/powerpoint/2010/main" val="32068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7415" y="1683688"/>
            <a:ext cx="5667956" cy="427978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333545" y="1683688"/>
            <a:ext cx="5255481" cy="4279789"/>
          </a:xfrm>
          <a:prstGeom prst="rect">
            <a:avLst/>
          </a:prstGeom>
          <a:noFill/>
          <a:ln>
            <a:noFill/>
          </a:ln>
        </p:spPr>
      </p:pic>
    </p:spTree>
    <p:extLst>
      <p:ext uri="{BB962C8B-B14F-4D97-AF65-F5344CB8AC3E}">
        <p14:creationId xmlns:p14="http://schemas.microsoft.com/office/powerpoint/2010/main" val="312860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红黑树示例</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03051" y="1931711"/>
            <a:ext cx="7460219" cy="3514932"/>
          </a:xfrm>
          <a:prstGeom prst="rect">
            <a:avLst/>
          </a:prstGeom>
          <a:noFill/>
          <a:ln>
            <a:noFill/>
          </a:ln>
        </p:spPr>
      </p:pic>
    </p:spTree>
    <p:extLst>
      <p:ext uri="{BB962C8B-B14F-4D97-AF65-F5344CB8AC3E}">
        <p14:creationId xmlns:p14="http://schemas.microsoft.com/office/powerpoint/2010/main" val="1531495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a:t>
            </a:r>
            <a:r>
              <a:rPr lang="zh-CN" altLang="en-US" sz="2800" dirty="0" smtClean="0">
                <a:latin typeface="华文楷体" pitchFamily="2" charset="-122"/>
                <a:ea typeface="华文楷体" pitchFamily="2" charset="-122"/>
              </a:rPr>
              <a:t>黑树定义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红</a:t>
            </a:r>
            <a:r>
              <a:rPr lang="zh-CN" altLang="en-US" sz="2800" dirty="0" smtClean="0">
                <a:solidFill>
                  <a:srgbClr val="FF0000"/>
                </a:solidFill>
                <a:latin typeface="华文楷体" pitchFamily="2" charset="-122"/>
                <a:ea typeface="华文楷体" pitchFamily="2" charset="-122"/>
              </a:rPr>
              <a:t>黑树的查找</a:t>
            </a:r>
            <a:r>
              <a:rPr lang="en-US" altLang="zh-CN" sz="2800" dirty="0" smtClean="0">
                <a:solidFill>
                  <a:srgbClr val="FF0000"/>
                </a:solidFill>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a:t>
            </a:r>
            <a:r>
              <a:rPr lang="zh-CN" altLang="en-US" sz="2800" dirty="0" smtClean="0">
                <a:latin typeface="华文楷体" pitchFamily="2" charset="-122"/>
                <a:ea typeface="华文楷体" pitchFamily="2" charset="-122"/>
              </a:rPr>
              <a:t>黑树插入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a:t>
            </a:r>
            <a:r>
              <a:rPr lang="zh-CN" altLang="en-US" sz="2800" dirty="0" smtClean="0">
                <a:latin typeface="华文楷体" pitchFamily="2" charset="-122"/>
                <a:ea typeface="华文楷体" pitchFamily="2" charset="-122"/>
              </a:rPr>
              <a:t>黑树删除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红黑树：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985006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391482"/>
          </a:xfrm>
        </p:spPr>
        <p:txBody>
          <a:bodyPr>
            <a:noAutofit/>
          </a:bodyPr>
          <a:lstStyle/>
          <a:p>
            <a:pPr marL="0" lvl="0" indent="0">
              <a:buNone/>
            </a:pPr>
            <a:r>
              <a:rPr lang="zh-CN" altLang="en-US" sz="2800" b="0" dirty="0" smtClean="0">
                <a:ea typeface="华文楷体" panose="02010600040101010101" pitchFamily="2" charset="-122"/>
                <a:cs typeface="Times New Roman" panose="02020603050405020304" pitchFamily="18" charset="0"/>
              </a:rPr>
              <a:t>同普通二叉查找树算法一模一样。</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红黑树的查找</a:t>
            </a:r>
            <a:endParaRPr lang="zh-CN" altLang="en-US" dirty="0">
              <a:latin typeface="华文楷体" panose="02010600040101010101" pitchFamily="2" charset="-122"/>
              <a:ea typeface="华文楷体" panose="02010600040101010101" pitchFamily="2" charset="-122"/>
            </a:endParaRPr>
          </a:p>
        </p:txBody>
      </p:sp>
      <p:sp>
        <p:nvSpPr>
          <p:cNvPr id="2" name="椭圆 1"/>
          <p:cNvSpPr/>
          <p:nvPr/>
        </p:nvSpPr>
        <p:spPr>
          <a:xfrm>
            <a:off x="11630025" y="6400800"/>
            <a:ext cx="171450"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080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红黑树的查找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红</a:t>
            </a:r>
            <a:r>
              <a:rPr lang="zh-CN" altLang="en-US" sz="2800" dirty="0" smtClean="0">
                <a:solidFill>
                  <a:srgbClr val="FF0000"/>
                </a:solidFill>
                <a:latin typeface="华文楷体" pitchFamily="2" charset="-122"/>
                <a:ea typeface="华文楷体" pitchFamily="2" charset="-122"/>
              </a:rPr>
              <a:t>黑树插入</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a:t>
            </a:r>
            <a:r>
              <a:rPr lang="zh-CN" altLang="en-US" sz="2800" dirty="0" smtClean="0">
                <a:latin typeface="华文楷体" pitchFamily="2" charset="-122"/>
                <a:ea typeface="华文楷体" pitchFamily="2" charset="-122"/>
              </a:rPr>
              <a:t>黑树删除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红黑树：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102761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当一个结点插入一棵二叉查找树中时，总是插入到某个路径末端的空链域上，原本的空链域指向这个新的结点，即新结点必是叶子</a:t>
            </a:r>
            <a:r>
              <a:rPr lang="zh-CN" altLang="zh-CN" sz="3200" b="0" dirty="0" smtClean="0">
                <a:latin typeface="华文楷体" panose="02010600040101010101" pitchFamily="2" charset="-122"/>
                <a:ea typeface="华文楷体" panose="02010600040101010101" pitchFamily="2" charset="-122"/>
              </a:rPr>
              <a:t>结点</a:t>
            </a:r>
            <a:r>
              <a:rPr lang="zh-CN" altLang="en-US" sz="3200" b="0" dirty="0" smtClean="0">
                <a:latin typeface="华文楷体" panose="02010600040101010101" pitchFamily="2" charset="-122"/>
                <a:ea typeface="华文楷体" panose="02010600040101010101" pitchFamily="2" charset="-122"/>
              </a:rPr>
              <a:t>，且这个叶子结点是红色的</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smtClean="0">
                <a:latin typeface="华文楷体" panose="02010600040101010101" pitchFamily="2" charset="-122"/>
                <a:ea typeface="华文楷体" panose="02010600040101010101" pitchFamily="2" charset="-122"/>
              </a:rPr>
              <a:t>根据新插入结点父结点的情况，分以下不同类型处理：</a:t>
            </a:r>
            <a:endParaRPr lang="en-US" altLang="zh-CN" sz="3200" b="0" dirty="0" smtClean="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smtClean="0">
                <a:latin typeface="华文楷体" panose="02010600040101010101" pitchFamily="2" charset="-122"/>
                <a:ea typeface="华文楷体" panose="02010600040101010101" pitchFamily="2" charset="-122"/>
              </a:rPr>
              <a:t>父结点是黑色的，不破坏红黑树定义，结束。</a:t>
            </a:r>
            <a:endParaRPr lang="en-US" altLang="zh-CN" sz="3200" b="0" dirty="0" smtClean="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smtClean="0">
                <a:latin typeface="华文楷体" panose="02010600040101010101" pitchFamily="2" charset="-122"/>
                <a:ea typeface="华文楷体" panose="02010600040101010101" pitchFamily="2" charset="-122"/>
              </a:rPr>
              <a:t>父结点是红色的，出现连续红结点，需要调整。</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红黑树的插入</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12687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7415" y="1627022"/>
            <a:ext cx="2871788" cy="4330866"/>
          </a:xfrm>
        </p:spPr>
        <p:txBody>
          <a:bodyPr>
            <a:noAutofit/>
          </a:bodyPr>
          <a:lstStyle/>
          <a:p>
            <a:pPr marL="357188" indent="0">
              <a:buNone/>
            </a:pPr>
            <a:r>
              <a:rPr lang="zh-CN" altLang="en-US" sz="2800" b="0" dirty="0" smtClean="0">
                <a:ea typeface="华文楷体" panose="02010600040101010101" pitchFamily="2" charset="-122"/>
                <a:cs typeface="Times New Roman" panose="02020603050405020304" pitchFamily="18" charset="0"/>
              </a:rPr>
              <a:t>父结点是黑色的，如插入</a:t>
            </a:r>
            <a:r>
              <a:rPr lang="en-US" altLang="zh-CN" sz="2800" b="0" dirty="0" smtClean="0">
                <a:ea typeface="华文楷体" panose="02010600040101010101" pitchFamily="2" charset="-122"/>
                <a:cs typeface="Times New Roman" panose="02020603050405020304" pitchFamily="18" charset="0"/>
              </a:rPr>
              <a:t>88</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0">
              <a:buNone/>
            </a:pP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zh-CN" altLang="en-US" sz="2800" b="0" dirty="0" smtClean="0">
                <a:ea typeface="华文楷体" panose="02010600040101010101" pitchFamily="2" charset="-122"/>
                <a:cs typeface="Times New Roman" panose="02020603050405020304" pitchFamily="18" charset="0"/>
              </a:rPr>
              <a:t>父结点是红色的，如插入</a:t>
            </a:r>
            <a:r>
              <a:rPr lang="en-US" altLang="zh-CN" sz="2800" b="0" dirty="0" smtClean="0">
                <a:ea typeface="华文楷体" panose="02010600040101010101" pitchFamily="2" charset="-122"/>
                <a:cs typeface="Times New Roman" panose="02020603050405020304" pitchFamily="18" charset="0"/>
              </a:rPr>
              <a:t>10</a:t>
            </a:r>
            <a:r>
              <a:rPr lang="zh-CN" altLang="en-US" sz="2800" b="0" dirty="0" smtClean="0">
                <a:ea typeface="华文楷体" panose="02010600040101010101" pitchFamily="2" charset="-122"/>
                <a:cs typeface="Times New Roman" panose="02020603050405020304" pitchFamily="18" charset="0"/>
              </a:rPr>
              <a:t>，出现连续红结点，需要调整。</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红黑树的插入</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346990"/>
            <a:ext cx="4494172" cy="3662332"/>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434469" y="2218137"/>
            <a:ext cx="4532244" cy="4142906"/>
          </a:xfrm>
          <a:prstGeom prst="rect">
            <a:avLst/>
          </a:prstGeom>
          <a:noFill/>
          <a:ln>
            <a:noFill/>
          </a:ln>
        </p:spPr>
      </p:pic>
    </p:spTree>
    <p:extLst>
      <p:ext uri="{BB962C8B-B14F-4D97-AF65-F5344CB8AC3E}">
        <p14:creationId xmlns:p14="http://schemas.microsoft.com/office/powerpoint/2010/main" val="371932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3082622"/>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父结点为红结点时又有多种情况，现在就一般情况做具体分析</a:t>
            </a:r>
            <a:r>
              <a:rPr lang="zh-CN" altLang="zh-CN" sz="2800" b="0" dirty="0" smtClean="0">
                <a:ea typeface="华文楷体" panose="02010600040101010101" pitchFamily="2" charset="-122"/>
                <a:cs typeface="Times New Roman" panose="02020603050405020304" pitchFamily="18" charset="0"/>
              </a:rPr>
              <a:t>：以下</a:t>
            </a:r>
            <a:r>
              <a:rPr lang="zh-CN" altLang="zh-CN" sz="2800" b="0" dirty="0">
                <a:ea typeface="华文楷体" panose="02010600040101010101" pitchFamily="2" charset="-122"/>
                <a:cs typeface="Times New Roman" panose="02020603050405020304" pitchFamily="18" charset="0"/>
              </a:rPr>
              <a:t>祖父结点、父结点、子结点分别简称为</a:t>
            </a:r>
            <a:r>
              <a:rPr lang="zh-CN" altLang="zh-CN" sz="2800" dirty="0">
                <a:ea typeface="华文楷体" panose="02010600040101010101" pitchFamily="2" charset="-122"/>
                <a:cs typeface="Times New Roman" panose="02020603050405020304" pitchFamily="18" charset="0"/>
              </a:rPr>
              <a:t>祖、父、子</a:t>
            </a:r>
            <a:r>
              <a:rPr lang="zh-CN" altLang="zh-CN" sz="2800" b="0" dirty="0">
                <a:ea typeface="华文楷体" panose="02010600040101010101" pitchFamily="2" charset="-122"/>
                <a:cs typeface="Times New Roman" panose="02020603050405020304" pitchFamily="18" charset="0"/>
              </a:rPr>
              <a:t>。</a:t>
            </a: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smtClean="0">
                <a:ea typeface="华文楷体" panose="02010600040101010101" pitchFamily="2" charset="-122"/>
                <a:cs typeface="Times New Roman" panose="02020603050405020304" pitchFamily="18" charset="0"/>
              </a:rPr>
              <a:t>形态</a:t>
            </a:r>
            <a:r>
              <a:rPr lang="zh-CN" altLang="en-US" sz="3200" b="0" dirty="0" smtClean="0">
                <a:ea typeface="华文楷体" panose="02010600040101010101" pitchFamily="2" charset="-122"/>
                <a:cs typeface="Times New Roman" panose="02020603050405020304" pitchFamily="18" charset="0"/>
              </a:rPr>
              <a:t>：上臂右旋，祖、父换色</a:t>
            </a:r>
            <a:r>
              <a:rPr lang="zh-CN" altLang="en-US"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740023" y="3730412"/>
            <a:ext cx="7874967" cy="2889048"/>
          </a:xfrm>
          <a:prstGeom prst="rect">
            <a:avLst/>
          </a:prstGeom>
          <a:noFill/>
          <a:ln>
            <a:noFill/>
          </a:ln>
        </p:spPr>
      </p:pic>
    </p:spTree>
    <p:extLst>
      <p:ext uri="{BB962C8B-B14F-4D97-AF65-F5344CB8AC3E}">
        <p14:creationId xmlns:p14="http://schemas.microsoft.com/office/powerpoint/2010/main" val="405143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顺序查找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折半查找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插值查找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分块查找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fontScale="92500" lnSpcReduction="10000"/>
          </a:bodyPr>
          <a:lstStyle/>
          <a:p>
            <a:pPr marL="357188" indent="0">
              <a:buNone/>
            </a:pPr>
            <a:r>
              <a:rPr lang="zh-CN" altLang="zh-CN" sz="3200" b="0" dirty="0" smtClean="0">
                <a:ea typeface="华文楷体" panose="02010600040101010101" pitchFamily="2" charset="-122"/>
                <a:cs typeface="Times New Roman" panose="02020603050405020304" pitchFamily="18" charset="0"/>
              </a:rPr>
              <a:t>祖</a:t>
            </a:r>
            <a:r>
              <a:rPr lang="zh-CN" altLang="zh-CN" sz="3200" b="0" dirty="0">
                <a:ea typeface="华文楷体" panose="02010600040101010101" pitchFamily="2" charset="-122"/>
                <a:cs typeface="Times New Roman" panose="02020603050405020304" pitchFamily="18" charset="0"/>
              </a:rPr>
              <a:t>、父、子形成</a:t>
            </a:r>
            <a:r>
              <a:rPr lang="en-US" altLang="zh-CN" sz="3200" b="0" dirty="0">
                <a:ea typeface="华文楷体" panose="02010600040101010101" pitchFamily="2" charset="-122"/>
                <a:cs typeface="Times New Roman" panose="02020603050405020304" pitchFamily="18" charset="0"/>
              </a:rPr>
              <a:t>LL</a:t>
            </a:r>
            <a:r>
              <a:rPr lang="zh-CN" altLang="zh-CN" sz="3200" b="0" dirty="0" smtClean="0">
                <a:ea typeface="华文楷体" panose="02010600040101010101" pitchFamily="2" charset="-122"/>
                <a:cs typeface="Times New Roman" panose="02020603050405020304" pitchFamily="18" charset="0"/>
              </a:rPr>
              <a:t>形态</a:t>
            </a:r>
            <a:r>
              <a:rPr lang="zh-CN" altLang="en-US" sz="3200" b="0" dirty="0" smtClean="0">
                <a:ea typeface="华文楷体" panose="02010600040101010101" pitchFamily="2" charset="-122"/>
                <a:cs typeface="Times New Roman" panose="02020603050405020304" pitchFamily="18" charset="0"/>
              </a:rPr>
              <a:t>示例（插入</a:t>
            </a:r>
            <a:r>
              <a:rPr lang="en-US" altLang="zh-CN" sz="3200" b="0" dirty="0" smtClean="0">
                <a:ea typeface="华文楷体" panose="02010600040101010101" pitchFamily="2" charset="-122"/>
                <a:cs typeface="Times New Roman" panose="02020603050405020304" pitchFamily="18" charset="0"/>
              </a:rPr>
              <a:t>10</a:t>
            </a:r>
            <a:r>
              <a:rPr lang="zh-CN" altLang="en-US"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276" y="1809707"/>
            <a:ext cx="5814254" cy="2175883"/>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28596" y="2897649"/>
            <a:ext cx="4565650" cy="3423637"/>
          </a:xfrm>
          <a:prstGeom prst="rect">
            <a:avLst/>
          </a:prstGeom>
          <a:noFill/>
          <a:ln>
            <a:noFill/>
          </a:ln>
        </p:spPr>
      </p:pic>
    </p:spTree>
    <p:extLst>
      <p:ext uri="{BB962C8B-B14F-4D97-AF65-F5344CB8AC3E}">
        <p14:creationId xmlns:p14="http://schemas.microsoft.com/office/powerpoint/2010/main" val="179888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1870048"/>
          </a:xfrm>
        </p:spPr>
        <p:txBody>
          <a:bodyPr>
            <a:normAutofit/>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a:t>
            </a:r>
            <a:r>
              <a:rPr lang="zh-CN" altLang="zh-CN" sz="2800" b="0" dirty="0">
                <a:ea typeface="华文楷体" panose="02010600040101010101" pitchFamily="2" charset="-122"/>
                <a:cs typeface="Times New Roman" panose="02020603050405020304" pitchFamily="18" charset="0"/>
              </a:rPr>
              <a:t>有黑兄弟（或者无兄弟，无兄弟也视作有黑兄弟，两种情况处理方法相同）</a:t>
            </a:r>
          </a:p>
          <a:p>
            <a:pPr marL="871538" indent="-514350">
              <a:buFont typeface="+mj-lt"/>
              <a:buAutoNum type="arabicPeriod" startAt="2"/>
            </a:pPr>
            <a:r>
              <a:rPr lang="zh-CN" altLang="zh-CN" sz="3200" b="0" dirty="0">
                <a:ea typeface="华文楷体" panose="02010600040101010101" pitchFamily="2" charset="-122"/>
                <a:cs typeface="Times New Roman" panose="02020603050405020304" pitchFamily="18" charset="0"/>
              </a:rPr>
              <a:t>祖、父、子</a:t>
            </a:r>
            <a:r>
              <a:rPr lang="zh-CN" altLang="zh-CN" sz="3200" b="0" dirty="0" smtClean="0">
                <a:ea typeface="华文楷体" panose="02010600040101010101" pitchFamily="2" charset="-122"/>
                <a:cs typeface="Times New Roman" panose="02020603050405020304" pitchFamily="18" charset="0"/>
              </a:rPr>
              <a:t>形成</a:t>
            </a:r>
            <a:r>
              <a:rPr lang="en-US" altLang="zh-CN" sz="3200" b="0" dirty="0" smtClean="0">
                <a:ea typeface="华文楷体" panose="02010600040101010101" pitchFamily="2" charset="-122"/>
                <a:cs typeface="Times New Roman" panose="02020603050405020304" pitchFamily="18" charset="0"/>
              </a:rPr>
              <a:t>RR</a:t>
            </a:r>
            <a:r>
              <a:rPr lang="zh-CN" altLang="zh-CN" sz="3200" b="0" dirty="0" smtClean="0">
                <a:ea typeface="华文楷体" panose="02010600040101010101" pitchFamily="2" charset="-122"/>
                <a:cs typeface="Times New Roman" panose="02020603050405020304" pitchFamily="18" charset="0"/>
              </a:rPr>
              <a:t>形态</a:t>
            </a:r>
            <a:r>
              <a:rPr lang="zh-CN" altLang="en-US" sz="3200" b="0" dirty="0" smtClean="0">
                <a:ea typeface="华文楷体" panose="02010600040101010101" pitchFamily="2" charset="-122"/>
                <a:cs typeface="Times New Roman" panose="02020603050405020304" pitchFamily="18" charset="0"/>
              </a:rPr>
              <a:t>：上臂</a:t>
            </a:r>
            <a:r>
              <a:rPr lang="zh-CN" altLang="en-US" sz="3200" b="0" dirty="0">
                <a:ea typeface="华文楷体" panose="02010600040101010101" pitchFamily="2" charset="-122"/>
                <a:cs typeface="Times New Roman" panose="02020603050405020304" pitchFamily="18" charset="0"/>
              </a:rPr>
              <a:t>左</a:t>
            </a:r>
            <a:r>
              <a:rPr lang="zh-CN" altLang="en-US" sz="3200" b="0" dirty="0" smtClean="0">
                <a:ea typeface="华文楷体" panose="02010600040101010101" pitchFamily="2" charset="-122"/>
                <a:cs typeface="Times New Roman" panose="02020603050405020304" pitchFamily="18" charset="0"/>
              </a:rPr>
              <a:t>旋，祖、父换色</a:t>
            </a:r>
            <a:r>
              <a:rPr lang="zh-CN" altLang="en-US"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1850" y="2743200"/>
            <a:ext cx="8268253" cy="3279913"/>
          </a:xfrm>
          <a:prstGeom prst="rect">
            <a:avLst/>
          </a:prstGeom>
          <a:noFill/>
          <a:ln>
            <a:noFill/>
          </a:ln>
        </p:spPr>
      </p:pic>
    </p:spTree>
    <p:extLst>
      <p:ext uri="{BB962C8B-B14F-4D97-AF65-F5344CB8AC3E}">
        <p14:creationId xmlns:p14="http://schemas.microsoft.com/office/powerpoint/2010/main" val="3424481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a:t>
            </a:r>
            <a:r>
              <a:rPr lang="zh-CN" altLang="zh-CN" sz="2800" b="0" dirty="0">
                <a:ea typeface="华文楷体" panose="02010600040101010101" pitchFamily="2" charset="-122"/>
                <a:cs typeface="Times New Roman" panose="02020603050405020304" pitchFamily="18" charset="0"/>
              </a:rPr>
              <a:t>有黑兄弟（或者无兄弟，无兄弟也视作有黑兄弟，两种情况处理方法相同）</a:t>
            </a:r>
          </a:p>
          <a:p>
            <a:pPr marL="871538"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祖、父、子</a:t>
            </a:r>
            <a:r>
              <a:rPr lang="zh-CN" altLang="zh-CN" sz="2800" b="0" dirty="0" smtClean="0">
                <a:ea typeface="华文楷体" panose="02010600040101010101" pitchFamily="2" charset="-122"/>
                <a:cs typeface="Times New Roman" panose="02020603050405020304" pitchFamily="18" charset="0"/>
              </a:rPr>
              <a:t>形成</a:t>
            </a:r>
            <a:r>
              <a:rPr lang="en-US" altLang="zh-CN" sz="2800" b="0" dirty="0" smtClean="0">
                <a:ea typeface="华文楷体" panose="02010600040101010101" pitchFamily="2" charset="-122"/>
                <a:cs typeface="Times New Roman" panose="02020603050405020304" pitchFamily="18" charset="0"/>
              </a:rPr>
              <a:t>LR</a:t>
            </a:r>
            <a:r>
              <a:rPr lang="zh-CN" altLang="zh-CN" sz="2800" b="0" dirty="0" smtClean="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对其下臂进行一次向左下旋，变成</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1605" y="3414643"/>
            <a:ext cx="5586867" cy="29662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032776" y="3568065"/>
            <a:ext cx="5841172" cy="2812857"/>
          </a:xfrm>
          <a:prstGeom prst="rect">
            <a:avLst/>
          </a:prstGeom>
          <a:noFill/>
          <a:ln>
            <a:noFill/>
          </a:ln>
        </p:spPr>
      </p:pic>
    </p:spTree>
    <p:extLst>
      <p:ext uri="{BB962C8B-B14F-4D97-AF65-F5344CB8AC3E}">
        <p14:creationId xmlns:p14="http://schemas.microsoft.com/office/powerpoint/2010/main" val="357249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fontScale="92500" lnSpcReduction="10000"/>
          </a:bodyPr>
          <a:lstStyle/>
          <a:p>
            <a:pPr marL="357188" indent="0">
              <a:buNone/>
            </a:pPr>
            <a:r>
              <a:rPr lang="zh-CN" altLang="zh-CN" sz="3200" b="0" dirty="0" smtClean="0">
                <a:ea typeface="华文楷体" panose="02010600040101010101" pitchFamily="2" charset="-122"/>
                <a:cs typeface="Times New Roman" panose="02020603050405020304" pitchFamily="18" charset="0"/>
              </a:rPr>
              <a:t>祖</a:t>
            </a:r>
            <a:r>
              <a:rPr lang="zh-CN" altLang="zh-CN" sz="3200" b="0" dirty="0">
                <a:ea typeface="华文楷体" panose="02010600040101010101" pitchFamily="2" charset="-122"/>
                <a:cs typeface="Times New Roman" panose="02020603050405020304" pitchFamily="18" charset="0"/>
              </a:rPr>
              <a:t>、父、子形成</a:t>
            </a:r>
            <a:r>
              <a:rPr lang="en-US" altLang="zh-CN" sz="3200" b="0" dirty="0" smtClean="0">
                <a:ea typeface="华文楷体" panose="02010600040101010101" pitchFamily="2" charset="-122"/>
                <a:cs typeface="Times New Roman" panose="02020603050405020304" pitchFamily="18" charset="0"/>
              </a:rPr>
              <a:t>LR</a:t>
            </a:r>
            <a:r>
              <a:rPr lang="zh-CN" altLang="zh-CN" sz="3200" b="0" dirty="0" smtClean="0">
                <a:ea typeface="华文楷体" panose="02010600040101010101" pitchFamily="2" charset="-122"/>
                <a:cs typeface="Times New Roman" panose="02020603050405020304" pitchFamily="18" charset="0"/>
              </a:rPr>
              <a:t>形态</a:t>
            </a:r>
            <a:r>
              <a:rPr lang="zh-CN" altLang="en-US" sz="3200" b="0" dirty="0" smtClean="0">
                <a:ea typeface="华文楷体" panose="02010600040101010101" pitchFamily="2" charset="-122"/>
                <a:cs typeface="Times New Roman" panose="02020603050405020304" pitchFamily="18" charset="0"/>
              </a:rPr>
              <a:t>示例（插入</a:t>
            </a:r>
            <a:r>
              <a:rPr lang="en-US" altLang="zh-CN" sz="3200" b="0" dirty="0" smtClean="0">
                <a:ea typeface="华文楷体" panose="02010600040101010101" pitchFamily="2" charset="-122"/>
                <a:cs typeface="Times New Roman" panose="02020603050405020304" pitchFamily="18" charset="0"/>
              </a:rPr>
              <a:t>18</a:t>
            </a:r>
            <a:r>
              <a:rPr lang="zh-CN" altLang="en-US"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65136"/>
            <a:ext cx="4380395" cy="346144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529194" y="1547881"/>
            <a:ext cx="5523120" cy="2388015"/>
          </a:xfrm>
          <a:prstGeom prst="rect">
            <a:avLst/>
          </a:prstGeom>
          <a:noFill/>
          <a:ln>
            <a:noFill/>
          </a:ln>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5529193" y="4092297"/>
            <a:ext cx="5026163" cy="2268745"/>
          </a:xfrm>
          <a:prstGeom prst="rect">
            <a:avLst/>
          </a:prstGeom>
          <a:noFill/>
          <a:ln>
            <a:noFill/>
          </a:ln>
        </p:spPr>
      </p:pic>
    </p:spTree>
    <p:extLst>
      <p:ext uri="{BB962C8B-B14F-4D97-AF65-F5344CB8AC3E}">
        <p14:creationId xmlns:p14="http://schemas.microsoft.com/office/powerpoint/2010/main" val="4198882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fontScale="92500" lnSpcReduction="10000"/>
          </a:bodyPr>
          <a:lstStyle/>
          <a:p>
            <a:pPr marL="357188" indent="0">
              <a:buNone/>
            </a:pPr>
            <a:r>
              <a:rPr lang="zh-CN" altLang="zh-CN" sz="3200" b="0" dirty="0" smtClean="0">
                <a:ea typeface="华文楷体" panose="02010600040101010101" pitchFamily="2" charset="-122"/>
                <a:cs typeface="Times New Roman" panose="02020603050405020304" pitchFamily="18" charset="0"/>
              </a:rPr>
              <a:t>祖</a:t>
            </a:r>
            <a:r>
              <a:rPr lang="zh-CN" altLang="zh-CN" sz="3200" b="0" dirty="0">
                <a:ea typeface="华文楷体" panose="02010600040101010101" pitchFamily="2" charset="-122"/>
                <a:cs typeface="Times New Roman" panose="02020603050405020304" pitchFamily="18" charset="0"/>
              </a:rPr>
              <a:t>、父、子形成</a:t>
            </a:r>
            <a:r>
              <a:rPr lang="en-US" altLang="zh-CN" sz="3200" b="0" dirty="0" smtClean="0">
                <a:ea typeface="华文楷体" panose="02010600040101010101" pitchFamily="2" charset="-122"/>
                <a:cs typeface="Times New Roman" panose="02020603050405020304" pitchFamily="18" charset="0"/>
              </a:rPr>
              <a:t>LR</a:t>
            </a:r>
            <a:r>
              <a:rPr lang="zh-CN" altLang="zh-CN" sz="3200" b="0" dirty="0" smtClean="0">
                <a:ea typeface="华文楷体" panose="02010600040101010101" pitchFamily="2" charset="-122"/>
                <a:cs typeface="Times New Roman" panose="02020603050405020304" pitchFamily="18" charset="0"/>
              </a:rPr>
              <a:t>形态</a:t>
            </a:r>
            <a:r>
              <a:rPr lang="zh-CN" altLang="en-US" sz="3200" b="0" dirty="0" smtClean="0">
                <a:ea typeface="华文楷体" panose="02010600040101010101" pitchFamily="2" charset="-122"/>
                <a:cs typeface="Times New Roman" panose="02020603050405020304" pitchFamily="18" charset="0"/>
              </a:rPr>
              <a:t>示例（插入</a:t>
            </a:r>
            <a:r>
              <a:rPr lang="en-US" altLang="zh-CN" sz="3200" b="0" dirty="0" smtClean="0">
                <a:ea typeface="华文楷体" panose="02010600040101010101" pitchFamily="2" charset="-122"/>
                <a:cs typeface="Times New Roman" panose="02020603050405020304" pitchFamily="18" charset="0"/>
              </a:rPr>
              <a:t>18</a:t>
            </a:r>
            <a:r>
              <a:rPr lang="zh-CN" altLang="en-US"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8341" y="1740935"/>
            <a:ext cx="5675520" cy="4162908"/>
          </a:xfrm>
          <a:prstGeom prst="rect">
            <a:avLst/>
          </a:prstGeom>
          <a:noFill/>
          <a:ln>
            <a:noFill/>
          </a:ln>
        </p:spPr>
      </p:pic>
    </p:spTree>
    <p:extLst>
      <p:ext uri="{BB962C8B-B14F-4D97-AF65-F5344CB8AC3E}">
        <p14:creationId xmlns:p14="http://schemas.microsoft.com/office/powerpoint/2010/main" val="420046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a:t>
            </a:r>
            <a:r>
              <a:rPr lang="zh-CN" altLang="zh-CN" sz="2800" b="0" dirty="0">
                <a:ea typeface="华文楷体" panose="02010600040101010101" pitchFamily="2" charset="-122"/>
                <a:cs typeface="Times New Roman" panose="02020603050405020304" pitchFamily="18" charset="0"/>
              </a:rPr>
              <a:t>有黑兄弟（或者无兄弟，无兄弟也视作有黑兄弟，两种情况处理方法相同）</a:t>
            </a:r>
          </a:p>
          <a:p>
            <a:pPr marL="871538"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祖、父、子</a:t>
            </a:r>
            <a:r>
              <a:rPr lang="zh-CN" altLang="zh-CN" sz="2800" b="0" dirty="0" smtClean="0">
                <a:ea typeface="华文楷体" panose="02010600040101010101" pitchFamily="2" charset="-122"/>
                <a:cs typeface="Times New Roman" panose="02020603050405020304" pitchFamily="18" charset="0"/>
              </a:rPr>
              <a:t>形成</a:t>
            </a:r>
            <a:r>
              <a:rPr lang="en-US" altLang="zh-CN" sz="2800" b="0" dirty="0" smtClean="0">
                <a:ea typeface="华文楷体" panose="02010600040101010101" pitchFamily="2" charset="-122"/>
                <a:cs typeface="Times New Roman" panose="02020603050405020304" pitchFamily="18" charset="0"/>
              </a:rPr>
              <a:t>RL</a:t>
            </a:r>
            <a:r>
              <a:rPr lang="zh-CN" altLang="zh-CN" sz="2800" b="0" dirty="0" smtClean="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a:t>
            </a:r>
            <a:r>
              <a:rPr lang="zh-CN" altLang="zh-CN" sz="2800" b="0" dirty="0" smtClean="0">
                <a:ea typeface="华文楷体" panose="02010600040101010101" pitchFamily="2" charset="-122"/>
                <a:cs typeface="Times New Roman" panose="02020603050405020304" pitchFamily="18" charset="0"/>
              </a:rPr>
              <a:t>向</a:t>
            </a:r>
            <a:r>
              <a:rPr lang="zh-CN" altLang="en-US" sz="2800" b="0" dirty="0">
                <a:ea typeface="华文楷体" panose="02010600040101010101" pitchFamily="2" charset="-122"/>
                <a:cs typeface="Times New Roman" panose="02020603050405020304" pitchFamily="18" charset="0"/>
              </a:rPr>
              <a:t>右</a:t>
            </a:r>
            <a:r>
              <a:rPr lang="zh-CN" altLang="zh-CN" sz="2800" b="0" dirty="0" smtClean="0">
                <a:ea typeface="华文楷体" panose="02010600040101010101" pitchFamily="2" charset="-122"/>
                <a:cs typeface="Times New Roman" panose="02020603050405020304" pitchFamily="18" charset="0"/>
              </a:rPr>
              <a:t>下旋</a:t>
            </a:r>
            <a:r>
              <a:rPr lang="zh-CN" altLang="zh-CN"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变成</a:t>
            </a:r>
            <a:r>
              <a:rPr lang="en-US" altLang="zh-CN" sz="2800" b="0" dirty="0" smtClean="0">
                <a:ea typeface="华文楷体" panose="02010600040101010101" pitchFamily="2" charset="-122"/>
                <a:cs typeface="Times New Roman" panose="02020603050405020304" pitchFamily="18" charset="0"/>
              </a:rPr>
              <a:t>RR</a:t>
            </a:r>
            <a:r>
              <a:rPr lang="zh-CN" altLang="zh-CN" sz="2800" b="0" dirty="0" smtClean="0">
                <a:ea typeface="华文楷体" panose="02010600040101010101" pitchFamily="2" charset="-122"/>
                <a:cs typeface="Times New Roman" panose="02020603050405020304" pitchFamily="18" charset="0"/>
              </a:rPr>
              <a:t>型</a:t>
            </a:r>
            <a:r>
              <a:rPr lang="zh-CN" altLang="zh-CN" sz="2800" b="0" dirty="0">
                <a:ea typeface="华文楷体" panose="02010600040101010101" pitchFamily="2" charset="-122"/>
                <a:cs typeface="Times New Roman" panose="02020603050405020304" pitchFamily="18" charset="0"/>
              </a:rPr>
              <a:t>，然后</a:t>
            </a:r>
            <a:r>
              <a:rPr lang="zh-CN" altLang="zh-CN" sz="2800" b="0" dirty="0" smtClean="0">
                <a:ea typeface="华文楷体" panose="02010600040101010101" pitchFamily="2" charset="-122"/>
                <a:cs typeface="Times New Roman" panose="02020603050405020304" pitchFamily="18" charset="0"/>
              </a:rPr>
              <a:t>按照</a:t>
            </a:r>
            <a:r>
              <a:rPr lang="en-US" altLang="zh-CN" sz="2800" b="0" dirty="0" smtClean="0">
                <a:ea typeface="华文楷体" panose="02010600040101010101" pitchFamily="2" charset="-122"/>
                <a:cs typeface="Times New Roman" panose="02020603050405020304" pitchFamily="18" charset="0"/>
              </a:rPr>
              <a:t>RR</a:t>
            </a:r>
            <a:r>
              <a:rPr lang="zh-CN" altLang="zh-CN" sz="2800" b="0" dirty="0" smtClean="0">
                <a:ea typeface="华文楷体" panose="02010600040101010101" pitchFamily="2" charset="-122"/>
                <a:cs typeface="Times New Roman" panose="02020603050405020304" pitchFamily="18" charset="0"/>
              </a:rPr>
              <a:t>型</a:t>
            </a:r>
            <a:r>
              <a:rPr lang="zh-CN" altLang="zh-CN" sz="2800" b="0" dirty="0">
                <a:ea typeface="华文楷体" panose="02010600040101010101" pitchFamily="2" charset="-122"/>
                <a:cs typeface="Times New Roman" panose="02020603050405020304" pitchFamily="18" charset="0"/>
              </a:rPr>
              <a:t>对其完成调整。</a:t>
            </a:r>
            <a:endParaRPr lang="en-US"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4803" y="3531496"/>
            <a:ext cx="5637973" cy="25121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257648" y="4241751"/>
            <a:ext cx="5841172" cy="2314204"/>
          </a:xfrm>
          <a:prstGeom prst="rect">
            <a:avLst/>
          </a:prstGeom>
          <a:noFill/>
          <a:ln>
            <a:noFill/>
          </a:ln>
        </p:spPr>
      </p:pic>
    </p:spTree>
    <p:extLst>
      <p:ext uri="{BB962C8B-B14F-4D97-AF65-F5344CB8AC3E}">
        <p14:creationId xmlns:p14="http://schemas.microsoft.com/office/powerpoint/2010/main" val="4138914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0997" y="1608647"/>
            <a:ext cx="11682343" cy="3003109"/>
          </a:xfrm>
        </p:spPr>
        <p:txBody>
          <a:bodyPr>
            <a:noAutofit/>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a:t>
            </a:r>
            <a:r>
              <a:rPr lang="zh-CN" altLang="zh-CN" sz="2800" b="0" dirty="0">
                <a:ea typeface="华文楷体" panose="02010600040101010101" pitchFamily="2" charset="-122"/>
                <a:cs typeface="Times New Roman" panose="02020603050405020304" pitchFamily="18" charset="0"/>
              </a:rPr>
              <a:t>有黑兄弟（或者无兄弟，无兄弟也视作有黑兄弟，两种情况处理方法相同</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lvl="0" indent="0">
              <a:buNone/>
            </a:pPr>
            <a:r>
              <a:rPr lang="en-US" altLang="zh-CN" sz="2800" b="0" dirty="0" smtClean="0">
                <a:ea typeface="华文楷体" panose="02010600040101010101" pitchFamily="2" charset="-122"/>
                <a:cs typeface="Times New Roman" panose="02020603050405020304" pitchFamily="18" charset="0"/>
              </a:rPr>
              <a:t> </a:t>
            </a:r>
          </a:p>
          <a:p>
            <a:pPr marL="0" lvl="0" indent="0">
              <a:buNone/>
            </a:pPr>
            <a:r>
              <a:rPr lang="zh-CN" altLang="en-US" sz="2800" b="0" dirty="0" smtClean="0">
                <a:ea typeface="华文楷体" panose="02010600040101010101" pitchFamily="2" charset="-122"/>
                <a:cs typeface="Times New Roman" panose="02020603050405020304" pitchFamily="18" charset="0"/>
              </a:rPr>
              <a:t>在以上的</a:t>
            </a:r>
            <a:r>
              <a:rPr lang="en-US" altLang="zh-CN" sz="2800" b="0" dirty="0" smtClean="0">
                <a:ea typeface="华文楷体" panose="02010600040101010101" pitchFamily="2" charset="-122"/>
                <a:cs typeface="Times New Roman" panose="02020603050405020304" pitchFamily="18" charset="0"/>
              </a:rPr>
              <a:t>4</a:t>
            </a:r>
            <a:r>
              <a:rPr lang="zh-CN" altLang="en-US" sz="2800" b="0" dirty="0" smtClean="0">
                <a:ea typeface="华文楷体" panose="02010600040101010101" pitchFamily="2" charset="-122"/>
                <a:cs typeface="Times New Roman" panose="02020603050405020304" pitchFamily="18" charset="0"/>
              </a:rPr>
              <a:t>种情况中，</a:t>
            </a:r>
            <a:r>
              <a:rPr lang="en-US" altLang="zh-CN" sz="2800" b="0" dirty="0" smtClean="0">
                <a:ea typeface="华文楷体" panose="02010600040101010101" pitchFamily="2" charset="-122"/>
                <a:cs typeface="Times New Roman" panose="02020603050405020304" pitchFamily="18" charset="0"/>
              </a:rPr>
              <a:t>1</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2</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3</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A</a:t>
            </a:r>
            <a:r>
              <a:rPr lang="zh-CN" altLang="en-US" sz="2800" b="0" dirty="0" smtClean="0">
                <a:ea typeface="华文楷体" panose="02010600040101010101" pitchFamily="2" charset="-122"/>
                <a:cs typeface="Times New Roman" panose="02020603050405020304" pitchFamily="18" charset="0"/>
              </a:rPr>
              <a:t>黑色方块处都说明此处结点一定为黑色。</a:t>
            </a:r>
            <a:endParaRPr lang="en-US" altLang="zh-CN" sz="2800" b="0" dirty="0">
              <a:ea typeface="华文楷体" panose="02010600040101010101" pitchFamily="2" charset="-122"/>
              <a:cs typeface="Times New Roman" panose="02020603050405020304" pitchFamily="18" charset="0"/>
            </a:endParaRPr>
          </a:p>
          <a:p>
            <a:pPr marL="0" lvl="0" indent="0">
              <a:buNone/>
            </a:pPr>
            <a:r>
              <a:rPr lang="en-US" altLang="zh-CN" sz="2800" b="0" dirty="0" smtClean="0">
                <a:ea typeface="华文楷体" panose="02010600040101010101" pitchFamily="2" charset="-122"/>
                <a:cs typeface="Times New Roman" panose="02020603050405020304" pitchFamily="18" charset="0"/>
              </a:rPr>
              <a:t>4</a:t>
            </a:r>
            <a:r>
              <a:rPr lang="zh-CN" altLang="en-US" sz="2800" b="0" dirty="0" smtClean="0">
                <a:ea typeface="华文楷体" panose="02010600040101010101" pitchFamily="2" charset="-122"/>
                <a:cs typeface="Times New Roman" panose="02020603050405020304" pitchFamily="18" charset="0"/>
              </a:rPr>
              <a:t>种情况调整后，</a:t>
            </a:r>
            <a:r>
              <a:rPr lang="zh-CN" altLang="en-US" sz="2800" dirty="0" smtClean="0">
                <a:ea typeface="华文楷体" panose="02010600040101010101" pitchFamily="2" charset="-122"/>
                <a:cs typeface="Times New Roman" panose="02020603050405020304" pitchFamily="18" charset="0"/>
              </a:rPr>
              <a:t>新的根都是黑色，向上无影响，一次调整就结束</a:t>
            </a:r>
            <a:r>
              <a:rPr lang="zh-CN" altLang="zh-CN" sz="2800" dirty="0" smtClean="0">
                <a:ea typeface="华文楷体" panose="02010600040101010101" pitchFamily="2" charset="-122"/>
                <a:cs typeface="Times New Roman" panose="02020603050405020304" pitchFamily="18" charset="0"/>
              </a:rPr>
              <a:t>。</a:t>
            </a:r>
            <a:endParaRPr lang="en-US" altLang="zh-CN" sz="280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43518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48196" y="763822"/>
            <a:ext cx="11162884" cy="597839"/>
          </a:xfrm>
        </p:spPr>
        <p:txBody>
          <a:bodyPr>
            <a:normAutofit lnSpcReduction="10000"/>
          </a:bodyPr>
          <a:lstStyle/>
          <a:p>
            <a:pPr lvl="0">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smtClean="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调整方法是：简单将祖和两子换色，即黑色下沉</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7746" y="2047461"/>
            <a:ext cx="6648811" cy="3122378"/>
          </a:xfrm>
          <a:prstGeom prst="rect">
            <a:avLst/>
          </a:prstGeom>
          <a:noFill/>
          <a:ln>
            <a:noFill/>
          </a:ln>
        </p:spPr>
      </p:pic>
      <p:sp>
        <p:nvSpPr>
          <p:cNvPr id="3" name="文本框 2"/>
          <p:cNvSpPr txBox="1"/>
          <p:nvPr/>
        </p:nvSpPr>
        <p:spPr>
          <a:xfrm>
            <a:off x="1086126" y="5290624"/>
            <a:ext cx="9986065" cy="954107"/>
          </a:xfrm>
          <a:prstGeom prst="rect">
            <a:avLst/>
          </a:prstGeom>
          <a:noFill/>
        </p:spPr>
        <p:txBody>
          <a:bodyPr wrap="square" rtlCol="0">
            <a:spAutoFit/>
          </a:bodyPr>
          <a:lstStyle/>
          <a:p>
            <a:r>
              <a:rPr lang="zh-CN" altLang="en-US" sz="2800" dirty="0" smtClean="0">
                <a:latin typeface="华文楷体" panose="02010600040101010101" pitchFamily="2" charset="-122"/>
                <a:ea typeface="华文楷体" panose="02010600040101010101" pitchFamily="2" charset="-122"/>
              </a:rPr>
              <a:t>祖的父结点如果是黑色，调整结束。</a:t>
            </a:r>
            <a:endParaRPr lang="en-US" altLang="zh-CN" sz="28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祖的父结点如果是红色，出现新的连续红结点，继续向上调整。</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77881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lnSpcReduction="10000"/>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smtClean="0">
                <a:ea typeface="华文楷体" panose="02010600040101010101" pitchFamily="2" charset="-122"/>
                <a:cs typeface="Times New Roman" panose="02020603050405020304" pitchFamily="18" charset="0"/>
              </a:rPr>
              <a:t>兄弟</a:t>
            </a:r>
            <a:r>
              <a:rPr lang="zh-CN" altLang="en-US" sz="2800" b="0" dirty="0" smtClean="0">
                <a:ea typeface="华文楷体" panose="02010600040101010101" pitchFamily="2" charset="-122"/>
                <a:cs typeface="Times New Roman" panose="02020603050405020304" pitchFamily="18" charset="0"/>
              </a:rPr>
              <a:t>示例</a:t>
            </a:r>
            <a:r>
              <a:rPr lang="en-US" altLang="zh-CN" sz="2800" b="0" dirty="0" smtClean="0">
                <a:ea typeface="华文楷体" panose="02010600040101010101" pitchFamily="2" charset="-122"/>
                <a:cs typeface="Times New Roman" panose="02020603050405020304" pitchFamily="18" charset="0"/>
              </a:rPr>
              <a:t>1</a:t>
            </a:r>
            <a:r>
              <a:rPr lang="zh-CN" altLang="en-US" sz="2800" b="0" dirty="0" smtClean="0">
                <a:ea typeface="华文楷体" panose="02010600040101010101" pitchFamily="2" charset="-122"/>
                <a:cs typeface="Times New Roman" panose="02020603050405020304" pitchFamily="18" charset="0"/>
              </a:rPr>
              <a:t>（插入</a:t>
            </a:r>
            <a:r>
              <a:rPr lang="en-US" altLang="zh-CN" sz="2800" b="0" dirty="0" smtClean="0">
                <a:ea typeface="华文楷体" panose="02010600040101010101" pitchFamily="2" charset="-122"/>
                <a:cs typeface="Times New Roman" panose="02020603050405020304" pitchFamily="18" charset="0"/>
              </a:rPr>
              <a:t>51</a:t>
            </a:r>
            <a:r>
              <a:rPr lang="zh-CN" altLang="en-US"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97716" y="1736255"/>
            <a:ext cx="4932861" cy="3869415"/>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741228" y="2491629"/>
            <a:ext cx="5581442" cy="2756232"/>
          </a:xfrm>
          <a:prstGeom prst="rect">
            <a:avLst/>
          </a:prstGeom>
          <a:noFill/>
          <a:ln>
            <a:noFill/>
          </a:ln>
        </p:spPr>
      </p:pic>
    </p:spTree>
    <p:extLst>
      <p:ext uri="{BB962C8B-B14F-4D97-AF65-F5344CB8AC3E}">
        <p14:creationId xmlns:p14="http://schemas.microsoft.com/office/powerpoint/2010/main" val="278279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lnSpcReduction="10000"/>
          </a:bodyPr>
          <a:lstStyle/>
          <a:p>
            <a:pPr lvl="0">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smtClean="0">
                <a:latin typeface="华文楷体" panose="02010600040101010101" pitchFamily="2" charset="-122"/>
                <a:ea typeface="华文楷体" panose="02010600040101010101" pitchFamily="2" charset="-122"/>
              </a:rPr>
              <a:t>兄弟</a:t>
            </a:r>
            <a:r>
              <a:rPr lang="zh-CN" altLang="en-US" sz="2800" b="0" dirty="0" smtClean="0">
                <a:latin typeface="华文楷体" panose="02010600040101010101" pitchFamily="2" charset="-122"/>
                <a:ea typeface="华文楷体" panose="02010600040101010101" pitchFamily="2" charset="-122"/>
              </a:rPr>
              <a:t>示例</a:t>
            </a:r>
            <a:r>
              <a:rPr lang="en-US" altLang="zh-CN" sz="2800" b="0" dirty="0" smtClean="0">
                <a:latin typeface="华文楷体" panose="02010600040101010101" pitchFamily="2" charset="-122"/>
                <a:ea typeface="华文楷体" panose="02010600040101010101" pitchFamily="2" charset="-122"/>
              </a:rPr>
              <a:t>1</a:t>
            </a:r>
            <a:r>
              <a:rPr lang="zh-CN" altLang="en-US" sz="2800" b="0" dirty="0" smtClean="0">
                <a:latin typeface="华文楷体" panose="02010600040101010101" pitchFamily="2" charset="-122"/>
                <a:ea typeface="华文楷体" panose="02010600040101010101" pitchFamily="2" charset="-122"/>
              </a:rPr>
              <a:t>（插入</a:t>
            </a:r>
            <a:r>
              <a:rPr lang="en-US" altLang="zh-CN" sz="2800" b="0" dirty="0" smtClean="0">
                <a:latin typeface="华文楷体" panose="02010600040101010101" pitchFamily="2" charset="-122"/>
                <a:ea typeface="华文楷体" panose="02010600040101010101" pitchFamily="2" charset="-122"/>
              </a:rPr>
              <a:t>51</a:t>
            </a:r>
            <a:r>
              <a:rPr lang="zh-CN" altLang="en-US"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92638" y="1650227"/>
            <a:ext cx="4378753" cy="4134348"/>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4850296" y="1953322"/>
            <a:ext cx="6997147" cy="3513200"/>
          </a:xfrm>
          <a:prstGeom prst="rect">
            <a:avLst/>
          </a:prstGeom>
          <a:noFill/>
          <a:ln>
            <a:noFill/>
          </a:ln>
        </p:spPr>
      </p:pic>
    </p:spTree>
    <p:extLst>
      <p:ext uri="{BB962C8B-B14F-4D97-AF65-F5344CB8AC3E}">
        <p14:creationId xmlns:p14="http://schemas.microsoft.com/office/powerpoint/2010/main" val="3023023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插值查找</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。理想</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lnSpcReduction="10000"/>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smtClean="0">
                <a:ea typeface="华文楷体" panose="02010600040101010101" pitchFamily="2" charset="-122"/>
                <a:cs typeface="Times New Roman" panose="02020603050405020304" pitchFamily="18" charset="0"/>
              </a:rPr>
              <a:t>兄弟</a:t>
            </a:r>
            <a:r>
              <a:rPr lang="zh-CN" altLang="en-US" sz="2800" b="0" dirty="0" smtClean="0">
                <a:ea typeface="华文楷体" panose="02010600040101010101" pitchFamily="2" charset="-122"/>
                <a:cs typeface="Times New Roman" panose="02020603050405020304" pitchFamily="18" charset="0"/>
              </a:rPr>
              <a:t>示例</a:t>
            </a:r>
            <a:r>
              <a:rPr lang="en-US" altLang="zh-CN" sz="2800" b="0" dirty="0" smtClean="0">
                <a:ea typeface="华文楷体" panose="02010600040101010101" pitchFamily="2" charset="-122"/>
                <a:cs typeface="Times New Roman" panose="02020603050405020304" pitchFamily="18" charset="0"/>
              </a:rPr>
              <a:t>1</a:t>
            </a:r>
            <a:r>
              <a:rPr lang="zh-CN" altLang="en-US" sz="2800" b="0" dirty="0" smtClean="0">
                <a:ea typeface="华文楷体" panose="02010600040101010101" pitchFamily="2" charset="-122"/>
                <a:cs typeface="Times New Roman" panose="02020603050405020304" pitchFamily="18" charset="0"/>
              </a:rPr>
              <a:t>（插入</a:t>
            </a:r>
            <a:r>
              <a:rPr lang="en-US" altLang="zh-CN" sz="2800" b="0" dirty="0" smtClean="0">
                <a:ea typeface="华文楷体" panose="02010600040101010101" pitchFamily="2" charset="-122"/>
                <a:cs typeface="Times New Roman" panose="02020603050405020304" pitchFamily="18" charset="0"/>
              </a:rPr>
              <a:t>51</a:t>
            </a:r>
            <a:r>
              <a:rPr lang="zh-CN" altLang="en-US"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04147" y="1778042"/>
            <a:ext cx="4883262" cy="4384219"/>
          </a:xfrm>
          <a:prstGeom prst="rect">
            <a:avLst/>
          </a:prstGeom>
          <a:noFill/>
          <a:ln>
            <a:noFill/>
          </a:ln>
        </p:spPr>
      </p:pic>
    </p:spTree>
    <p:extLst>
      <p:ext uri="{BB962C8B-B14F-4D97-AF65-F5344CB8AC3E}">
        <p14:creationId xmlns:p14="http://schemas.microsoft.com/office/powerpoint/2010/main" val="117289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lnSpcReduction="10000"/>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smtClean="0">
                <a:ea typeface="华文楷体" panose="02010600040101010101" pitchFamily="2" charset="-122"/>
                <a:cs typeface="Times New Roman" panose="02020603050405020304" pitchFamily="18" charset="0"/>
              </a:rPr>
              <a:t>兄弟</a:t>
            </a:r>
            <a:r>
              <a:rPr lang="zh-CN" altLang="en-US" sz="2800" b="0" dirty="0" smtClean="0">
                <a:ea typeface="华文楷体" panose="02010600040101010101" pitchFamily="2" charset="-122"/>
                <a:cs typeface="Times New Roman" panose="02020603050405020304" pitchFamily="18" charset="0"/>
              </a:rPr>
              <a:t>示例</a:t>
            </a:r>
            <a:r>
              <a:rPr lang="en-US" altLang="zh-CN" sz="2800" b="0" dirty="0" smtClean="0">
                <a:ea typeface="华文楷体" panose="02010600040101010101" pitchFamily="2" charset="-122"/>
                <a:cs typeface="Times New Roman" panose="02020603050405020304" pitchFamily="18" charset="0"/>
              </a:rPr>
              <a:t>2</a:t>
            </a:r>
            <a:r>
              <a:rPr lang="zh-CN" altLang="en-US" sz="2800" b="0" dirty="0" smtClean="0">
                <a:ea typeface="华文楷体" panose="02010600040101010101" pitchFamily="2" charset="-122"/>
                <a:cs typeface="Times New Roman" panose="02020603050405020304" pitchFamily="18" charset="0"/>
              </a:rPr>
              <a:t>（插入</a:t>
            </a:r>
            <a:r>
              <a:rPr lang="en-US" altLang="zh-CN" sz="2800" b="0" dirty="0" smtClean="0">
                <a:ea typeface="华文楷体" panose="02010600040101010101" pitchFamily="2" charset="-122"/>
                <a:cs typeface="Times New Roman" panose="02020603050405020304" pitchFamily="18" charset="0"/>
              </a:rPr>
              <a:t>51</a:t>
            </a:r>
            <a:r>
              <a:rPr lang="zh-CN" altLang="en-US"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35318" y="1941704"/>
            <a:ext cx="8542959" cy="4379582"/>
          </a:xfrm>
          <a:prstGeom prst="rect">
            <a:avLst/>
          </a:prstGeom>
          <a:noFill/>
          <a:ln>
            <a:noFill/>
          </a:ln>
        </p:spPr>
      </p:pic>
    </p:spTree>
    <p:extLst>
      <p:ext uri="{BB962C8B-B14F-4D97-AF65-F5344CB8AC3E}">
        <p14:creationId xmlns:p14="http://schemas.microsoft.com/office/powerpoint/2010/main" val="3797517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lnSpcReduction="10000"/>
          </a:bodyPr>
          <a:lstStyle/>
          <a:p>
            <a:pPr lvl="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smtClean="0">
                <a:ea typeface="华文楷体" panose="02010600040101010101" pitchFamily="2" charset="-122"/>
                <a:cs typeface="Times New Roman" panose="02020603050405020304" pitchFamily="18" charset="0"/>
              </a:rPr>
              <a:t>兄弟</a:t>
            </a:r>
            <a:r>
              <a:rPr lang="zh-CN" altLang="en-US" sz="2800" b="0" dirty="0" smtClean="0">
                <a:ea typeface="华文楷体" panose="02010600040101010101" pitchFamily="2" charset="-122"/>
                <a:cs typeface="Times New Roman" panose="02020603050405020304" pitchFamily="18" charset="0"/>
              </a:rPr>
              <a:t>示例</a:t>
            </a:r>
            <a:r>
              <a:rPr lang="en-US" altLang="zh-CN" sz="2800" b="0" dirty="0" smtClean="0">
                <a:ea typeface="华文楷体" panose="02010600040101010101" pitchFamily="2" charset="-122"/>
                <a:cs typeface="Times New Roman" panose="02020603050405020304" pitchFamily="18" charset="0"/>
              </a:rPr>
              <a:t>2</a:t>
            </a:r>
            <a:r>
              <a:rPr lang="zh-CN" altLang="en-US" sz="2800" b="0" dirty="0" smtClean="0">
                <a:ea typeface="华文楷体" panose="02010600040101010101" pitchFamily="2" charset="-122"/>
                <a:cs typeface="Times New Roman" panose="02020603050405020304" pitchFamily="18" charset="0"/>
              </a:rPr>
              <a:t>（插入</a:t>
            </a:r>
            <a:r>
              <a:rPr lang="en-US" altLang="zh-CN" sz="2800" b="0" dirty="0" smtClean="0">
                <a:ea typeface="华文楷体" panose="02010600040101010101" pitchFamily="2" charset="-122"/>
                <a:cs typeface="Times New Roman" panose="02020603050405020304" pitchFamily="18" charset="0"/>
              </a:rPr>
              <a:t>51</a:t>
            </a:r>
            <a:r>
              <a:rPr lang="zh-CN" altLang="en-US"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95647" y="1723609"/>
            <a:ext cx="8367022" cy="4140477"/>
          </a:xfrm>
          <a:prstGeom prst="rect">
            <a:avLst/>
          </a:prstGeom>
          <a:noFill/>
          <a:ln>
            <a:noFill/>
          </a:ln>
        </p:spPr>
      </p:pic>
    </p:spTree>
    <p:extLst>
      <p:ext uri="{BB962C8B-B14F-4D97-AF65-F5344CB8AC3E}">
        <p14:creationId xmlns:p14="http://schemas.microsoft.com/office/powerpoint/2010/main" val="204139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红黑树的查找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红黑树插入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红黑树删除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红黑树：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857300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删除可以归</a:t>
            </a:r>
            <a:r>
              <a:rPr lang="zh-CN" altLang="zh-CN" sz="3200" b="0" dirty="0" smtClean="0">
                <a:latin typeface="华文楷体" panose="02010600040101010101" pitchFamily="2" charset="-122"/>
                <a:ea typeface="华文楷体" panose="02010600040101010101" pitchFamily="2" charset="-122"/>
              </a:rPr>
              <a:t>为</a:t>
            </a:r>
            <a:r>
              <a:rPr lang="zh-CN" altLang="en-US" sz="3200" b="0" dirty="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删除</a:t>
            </a:r>
            <a:r>
              <a:rPr lang="zh-CN" altLang="zh-CN" sz="3200" b="0" dirty="0">
                <a:latin typeface="华文楷体" panose="02010600040101010101" pitchFamily="2" charset="-122"/>
                <a:ea typeface="华文楷体" panose="02010600040101010101" pitchFamily="2" charset="-122"/>
              </a:rPr>
              <a:t>叶子结点、只有一个孩子的结点和有两个孩子的结点三种情况</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258763" indent="0">
              <a:buNone/>
            </a:pPr>
            <a:r>
              <a:rPr lang="zh-CN" altLang="zh-CN" sz="3200" b="0" dirty="0" smtClean="0">
                <a:latin typeface="华文楷体" panose="02010600040101010101" pitchFamily="2" charset="-122"/>
                <a:ea typeface="华文楷体" panose="02010600040101010101" pitchFamily="2" charset="-122"/>
              </a:rPr>
              <a:t>有</a:t>
            </a:r>
            <a:r>
              <a:rPr lang="zh-CN" altLang="zh-CN" sz="3200" b="0" dirty="0">
                <a:latin typeface="华文楷体" panose="02010600040101010101" pitchFamily="2" charset="-122"/>
                <a:ea typeface="华文楷体" panose="02010600040101010101" pitchFamily="2" charset="-122"/>
              </a:rPr>
              <a:t>两个孩子的结点删除时，可以先找替身结点，和替身结点交换元素的值，然后再删除替身结点。替身结点最多只有一个孩子，因此最终只需要考虑</a:t>
            </a:r>
            <a:r>
              <a:rPr lang="zh-CN" altLang="zh-CN" sz="3200" dirty="0">
                <a:latin typeface="华文楷体" panose="02010600040101010101" pitchFamily="2" charset="-122"/>
                <a:ea typeface="华文楷体" panose="02010600040101010101" pitchFamily="2" charset="-122"/>
              </a:rPr>
              <a:t>删除叶子</a:t>
            </a:r>
            <a:r>
              <a:rPr lang="zh-CN" altLang="zh-CN" sz="3200" b="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删除只有一个孩子的结点</a:t>
            </a:r>
            <a:r>
              <a:rPr lang="zh-CN" altLang="zh-CN" sz="3200" b="0" dirty="0">
                <a:latin typeface="华文楷体" panose="02010600040101010101" pitchFamily="2" charset="-122"/>
                <a:ea typeface="华文楷体" panose="02010600040101010101" pitchFamily="2" charset="-122"/>
              </a:rPr>
              <a:t>两种情况</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红黑树的删除</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1432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1810414"/>
          </a:xfrm>
        </p:spPr>
        <p:txBody>
          <a:bodyPr>
            <a:normAutofit lnSpcReduction="10000"/>
          </a:bodyPr>
          <a:lstStyle/>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它</a:t>
            </a:r>
            <a:r>
              <a:rPr lang="zh-CN" altLang="en-US" sz="3200" b="0" dirty="0" smtClean="0">
                <a:latin typeface="华文楷体" panose="02010600040101010101" pitchFamily="2" charset="-122"/>
                <a:ea typeface="华文楷体" panose="02010600040101010101" pitchFamily="2" charset="-122"/>
              </a:rPr>
              <a:t>自己</a:t>
            </a:r>
            <a:r>
              <a:rPr lang="zh-CN" altLang="zh-CN" sz="3200" b="0" dirty="0" smtClean="0">
                <a:latin typeface="华文楷体" panose="02010600040101010101" pitchFamily="2" charset="-122"/>
                <a:ea typeface="华文楷体" panose="02010600040101010101" pitchFamily="2" charset="-122"/>
              </a:rPr>
              <a:t>只</a:t>
            </a:r>
            <a:r>
              <a:rPr lang="zh-CN" altLang="zh-CN" sz="3200" b="0" dirty="0">
                <a:latin typeface="华文楷体" panose="02010600040101010101" pitchFamily="2" charset="-122"/>
                <a:ea typeface="华文楷体" panose="02010600040101010101" pitchFamily="2" charset="-122"/>
              </a:rPr>
              <a:t>可能是黑结点</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而</a:t>
            </a:r>
            <a:r>
              <a:rPr lang="zh-CN" altLang="zh-CN" sz="3200" b="0" dirty="0" smtClean="0">
                <a:latin typeface="华文楷体" panose="02010600040101010101" pitchFamily="2" charset="-122"/>
                <a:ea typeface="华文楷体" panose="02010600040101010101" pitchFamily="2" charset="-122"/>
              </a:rPr>
              <a:t>唯一</a:t>
            </a:r>
            <a:r>
              <a:rPr lang="zh-CN" altLang="zh-CN" sz="3200" b="0" dirty="0">
                <a:latin typeface="华文楷体" panose="02010600040101010101" pitchFamily="2" charset="-122"/>
                <a:ea typeface="华文楷体" panose="02010600040101010101" pitchFamily="2" charset="-122"/>
              </a:rPr>
              <a:t>的孩子只可能是红结点，且该红结点是叶子结点。处理时，用这个红孩子结点替代待删除结点的位置和颜色即可</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删除只有一个孩子的结点</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3839744"/>
            <a:ext cx="4817856" cy="214928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138517" y="3558209"/>
            <a:ext cx="4675258" cy="2430816"/>
          </a:xfrm>
          <a:prstGeom prst="rect">
            <a:avLst/>
          </a:prstGeom>
          <a:noFill/>
          <a:ln>
            <a:noFill/>
          </a:ln>
        </p:spPr>
      </p:pic>
    </p:spTree>
    <p:extLst>
      <p:ext uri="{BB962C8B-B14F-4D97-AF65-F5344CB8AC3E}">
        <p14:creationId xmlns:p14="http://schemas.microsoft.com/office/powerpoint/2010/main" val="118762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9"/>
            <a:ext cx="11162884" cy="4295197"/>
          </a:xfrm>
        </p:spPr>
        <p:txBody>
          <a:bodyPr>
            <a:noAutofit/>
          </a:bodyPr>
          <a:lstStyle/>
          <a:p>
            <a:pPr marL="0" lvl="0" indent="0">
              <a:buNone/>
            </a:pPr>
            <a:r>
              <a:rPr lang="zh-CN" altLang="zh-CN" sz="3200" b="0" dirty="0" smtClean="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叶子是红结点</a:t>
            </a:r>
            <a:r>
              <a:rPr lang="zh-CN" altLang="zh-CN" sz="3200" b="0" dirty="0">
                <a:latin typeface="华文楷体" panose="02010600040101010101" pitchFamily="2" charset="-122"/>
                <a:ea typeface="华文楷体" panose="02010600040101010101" pitchFamily="2" charset="-122"/>
              </a:rPr>
              <a:t>时：直接删除，不破坏原来的红黑树条件，仍是一棵红黑树</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lvl="0" indent="0">
              <a:buNone/>
            </a:pPr>
            <a:endParaRPr lang="zh-CN"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叶子是黑结点</a:t>
            </a:r>
            <a:r>
              <a:rPr lang="zh-CN" altLang="zh-CN" sz="3200" b="0" dirty="0">
                <a:latin typeface="华文楷体" panose="02010600040101010101" pitchFamily="2" charset="-122"/>
                <a:ea typeface="华文楷体" panose="02010600040101010101" pitchFamily="2" charset="-122"/>
              </a:rPr>
              <a:t>时：删除了黑叶子结点，途经该黑叶子到各个空链域的路径上黑结点个数都少了</a:t>
            </a:r>
            <a:r>
              <a:rPr lang="en-US" altLang="zh-CN" sz="3200" b="0" dirty="0">
                <a:latin typeface="华文楷体" panose="02010600040101010101" pitchFamily="2" charset="-122"/>
                <a:ea typeface="华文楷体" panose="02010600040101010101" pitchFamily="2" charset="-122"/>
              </a:rPr>
              <a:t>1</a:t>
            </a:r>
            <a:r>
              <a:rPr lang="zh-CN" altLang="zh-CN" sz="3200" b="0" dirty="0">
                <a:latin typeface="华文楷体" panose="02010600040101010101" pitchFamily="2" charset="-122"/>
                <a:ea typeface="华文楷体" panose="02010600040101010101" pitchFamily="2" charset="-122"/>
              </a:rPr>
              <a:t>个，破化了红黑树的条件，冲突产生了</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删除叶子结点</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067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删除黑叶子结点冲突示例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682885" y="1746934"/>
            <a:ext cx="8428123" cy="4482416"/>
          </a:xfrm>
          <a:prstGeom prst="rect">
            <a:avLst/>
          </a:prstGeom>
          <a:noFill/>
          <a:ln>
            <a:noFill/>
          </a:ln>
        </p:spPr>
      </p:pic>
    </p:spTree>
    <p:extLst>
      <p:ext uri="{BB962C8B-B14F-4D97-AF65-F5344CB8AC3E}">
        <p14:creationId xmlns:p14="http://schemas.microsoft.com/office/powerpoint/2010/main" val="100279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5173080"/>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删除黑叶子后产生的冲突处理起来比较复杂，要看删除结点的</a:t>
            </a:r>
            <a:r>
              <a:rPr lang="zh-CN" altLang="zh-CN" sz="3200" dirty="0">
                <a:latin typeface="华文楷体" panose="02010600040101010101" pitchFamily="2" charset="-122"/>
                <a:ea typeface="华文楷体" panose="02010600040101010101" pitchFamily="2" charset="-122"/>
              </a:rPr>
              <a:t>兄结点情况</a:t>
            </a:r>
            <a:r>
              <a:rPr lang="zh-CN" altLang="zh-CN" sz="3200" b="0" dirty="0">
                <a:latin typeface="华文楷体" panose="02010600040101010101" pitchFamily="2" charset="-122"/>
                <a:ea typeface="华文楷体" panose="02010600040101010101" pitchFamily="2" charset="-122"/>
              </a:rPr>
              <a:t>。设删除结点为待调整结点</a:t>
            </a:r>
            <a:r>
              <a:rPr lang="en-US" altLang="zh-CN" sz="320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的兄弟结点设为</a:t>
            </a:r>
            <a:r>
              <a:rPr lang="en-US" altLang="zh-CN" sz="3200" dirty="0">
                <a:latin typeface="华文楷体" panose="02010600040101010101" pitchFamily="2" charset="-122"/>
                <a:ea typeface="华文楷体" panose="02010600040101010101" pitchFamily="2" charset="-122"/>
              </a:rPr>
              <a:t>B</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的父结点设为</a:t>
            </a:r>
            <a:r>
              <a:rPr lang="en-US" altLang="zh-CN" sz="3200" dirty="0">
                <a:latin typeface="华文楷体" panose="02010600040101010101" pitchFamily="2" charset="-122"/>
                <a:ea typeface="华文楷体" panose="02010600040101010101" pitchFamily="2" charset="-122"/>
              </a:rPr>
              <a:t>P</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smtClean="0">
                <a:latin typeface="华文楷体" panose="02010600040101010101" pitchFamily="2" charset="-122"/>
                <a:ea typeface="华文楷体" panose="02010600040101010101" pitchFamily="2" charset="-122"/>
              </a:rPr>
              <a:t>按照</a:t>
            </a:r>
            <a:r>
              <a:rPr lang="zh-CN" altLang="en-US" sz="3200" dirty="0" smtClean="0">
                <a:latin typeface="华文楷体" panose="02010600040101010101" pitchFamily="2" charset="-122"/>
                <a:ea typeface="华文楷体" panose="02010600040101010101" pitchFamily="2" charset="-122"/>
              </a:rPr>
              <a:t>兄结点</a:t>
            </a:r>
            <a:r>
              <a:rPr lang="zh-CN" altLang="en-US" sz="3200" b="0" dirty="0" smtClean="0">
                <a:latin typeface="华文楷体" panose="02010600040101010101" pitchFamily="2" charset="-122"/>
                <a:ea typeface="华文楷体" panose="02010600040101010101" pitchFamily="2" charset="-122"/>
              </a:rPr>
              <a:t>分为：</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b="0" dirty="0" smtClean="0">
                <a:latin typeface="华文楷体" panose="02010600040101010101" pitchFamily="2" charset="-122"/>
                <a:ea typeface="华文楷体" panose="02010600040101010101" pitchFamily="2" charset="-122"/>
              </a:rPr>
              <a:t>（一）兄黑 </a:t>
            </a: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a:t>
            </a:r>
            <a:r>
              <a:rPr lang="en-US" altLang="zh-CN" sz="3200" b="0" dirty="0" smtClean="0">
                <a:latin typeface="华文楷体" panose="02010600040101010101" pitchFamily="2" charset="-122"/>
                <a:ea typeface="华文楷体" panose="02010600040101010101" pitchFamily="2" charset="-122"/>
              </a:rPr>
              <a:t>a. </a:t>
            </a:r>
            <a:r>
              <a:rPr lang="zh-CN" altLang="en-US" sz="3200" b="0" dirty="0" smtClean="0">
                <a:latin typeface="华文楷体" panose="02010600040101010101" pitchFamily="2" charset="-122"/>
                <a:ea typeface="华文楷体" panose="02010600040101010101" pitchFamily="2" charset="-122"/>
              </a:rPr>
              <a:t>兄无红子</a:t>
            </a:r>
            <a:r>
              <a:rPr lang="en-US" altLang="zh-CN" sz="3200" b="0" dirty="0" smtClean="0">
                <a:latin typeface="华文楷体" panose="02010600040101010101" pitchFamily="2" charset="-122"/>
                <a:ea typeface="华文楷体" panose="02010600040101010101" pitchFamily="2" charset="-122"/>
              </a:rPr>
              <a:t>    b.</a:t>
            </a:r>
            <a:r>
              <a:rPr lang="zh-CN" altLang="en-US" sz="3200" b="0" dirty="0" smtClean="0">
                <a:latin typeface="华文楷体" panose="02010600040101010101" pitchFamily="2" charset="-122"/>
                <a:ea typeface="华文楷体" panose="02010600040101010101" pitchFamily="2" charset="-122"/>
              </a:rPr>
              <a:t>兄有一红子</a:t>
            </a:r>
            <a:r>
              <a:rPr lang="en-US" altLang="zh-CN" sz="3200" b="0" dirty="0" smtClean="0">
                <a:latin typeface="华文楷体" panose="02010600040101010101" pitchFamily="2" charset="-122"/>
                <a:ea typeface="华文楷体" panose="02010600040101010101" pitchFamily="2" charset="-122"/>
              </a:rPr>
              <a:t>      c.</a:t>
            </a:r>
            <a:r>
              <a:rPr lang="zh-CN" altLang="en-US" sz="3200" b="0" dirty="0" smtClean="0">
                <a:latin typeface="华文楷体" panose="02010600040101010101" pitchFamily="2" charset="-122"/>
                <a:ea typeface="华文楷体" panose="02010600040101010101" pitchFamily="2" charset="-122"/>
              </a:rPr>
              <a:t>兄有两红子）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b="0" dirty="0" smtClean="0">
                <a:latin typeface="华文楷体" panose="02010600040101010101" pitchFamily="2" charset="-122"/>
                <a:ea typeface="华文楷体" panose="02010600040101010101" pitchFamily="2" charset="-122"/>
              </a:rPr>
              <a:t>（二）兄红</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删除黑叶子结点冲突示例</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87064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a. </a:t>
            </a:r>
            <a:r>
              <a:rPr lang="zh-CN" altLang="en-US" sz="3200" b="0" dirty="0" smtClean="0">
                <a:latin typeface="华文楷体" panose="02010600040101010101" pitchFamily="2" charset="-122"/>
                <a:ea typeface="华文楷体" panose="02010600040101010101" pitchFamily="2" charset="-122"/>
              </a:rPr>
              <a:t>兄无红子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dirty="0" smtClean="0">
                <a:latin typeface="华文楷体" panose="02010600040101010101" pitchFamily="2" charset="-122"/>
                <a:ea typeface="华文楷体" panose="02010600040101010101" pitchFamily="2" charset="-122"/>
              </a:rPr>
              <a:t>处理</a:t>
            </a:r>
            <a:r>
              <a:rPr lang="zh-CN" altLang="zh-CN" sz="3200" dirty="0">
                <a:latin typeface="华文楷体" panose="02010600040101010101" pitchFamily="2" charset="-122"/>
                <a:ea typeface="华文楷体" panose="02010600040101010101" pitchFamily="2" charset="-122"/>
              </a:rPr>
              <a:t>方法</a:t>
            </a:r>
            <a:r>
              <a:rPr lang="zh-CN" altLang="zh-CN" sz="3200" dirty="0" smtClean="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后，兄变红、父变黑</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如果原本父为红色，调整结束；如果原本父为黑色，继续向上调整。</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94197" y="3913731"/>
            <a:ext cx="4595245" cy="2288286"/>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4095597"/>
            <a:ext cx="4698166" cy="2106420"/>
          </a:xfrm>
          <a:prstGeom prst="rect">
            <a:avLst/>
          </a:prstGeom>
          <a:noFill/>
          <a:ln>
            <a:noFill/>
          </a:ln>
        </p:spPr>
      </p:pic>
    </p:spTree>
    <p:extLst>
      <p:ext uri="{BB962C8B-B14F-4D97-AF65-F5344CB8AC3E}">
        <p14:creationId xmlns:p14="http://schemas.microsoft.com/office/powerpoint/2010/main" val="31609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插值查找</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不是</a:t>
            </a:r>
            <a:r>
              <a:rPr lang="zh-CN" altLang="zh-CN" sz="2800" dirty="0">
                <a:latin typeface="华文楷体" panose="02010600040101010101" pitchFamily="2" charset="-122"/>
                <a:ea typeface="华文楷体" panose="02010600040101010101" pitchFamily="2" charset="-122"/>
              </a:rPr>
              <a:t>均匀分布，知道了分布函数，也能通过计算定积分的方式找到具体的</a:t>
            </a:r>
            <a:r>
              <a:rPr lang="zh-CN" altLang="zh-CN" sz="2800" dirty="0" smtClean="0">
                <a:latin typeface="华文楷体" panose="02010600040101010101" pitchFamily="2" charset="-122"/>
                <a:ea typeface="华文楷体" panose="02010600040101010101" pitchFamily="2" charset="-122"/>
              </a:rPr>
              <a:t>位置</a:t>
            </a:r>
            <a:r>
              <a:rPr lang="zh-CN" altLang="en-US" sz="2800" dirty="0" smtClean="0">
                <a:latin typeface="华文楷体" panose="02010600040101010101" pitchFamily="2" charset="-122"/>
                <a:ea typeface="华文楷体" panose="02010600040101010101" pitchFamily="2" charset="-122"/>
              </a:rPr>
              <a:t>，但</a:t>
            </a:r>
            <a:r>
              <a:rPr lang="zh-CN" altLang="en-US" sz="2800" dirty="0">
                <a:latin typeface="华文楷体" panose="02010600040101010101" pitchFamily="2" charset="-122"/>
                <a:ea typeface="华文楷体" panose="02010600040101010101" pitchFamily="2" charset="-122"/>
              </a:rPr>
              <a:t>需注意定积分要求</a:t>
            </a:r>
            <a:r>
              <a:rPr lang="zh-CN" altLang="en-US" sz="2800" dirty="0" smtClean="0">
                <a:latin typeface="华文楷体" panose="02010600040101010101" pitchFamily="2" charset="-122"/>
                <a:ea typeface="华文楷体" panose="02010600040101010101" pitchFamily="2" charset="-122"/>
              </a:rPr>
              <a:t>连续函数，而且如果计算复杂，其速度远低于逐个查找时，此方法并不实用。</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仅知道大致分布，也采用了比简单折半法更快的方式找到待查元素的</a:t>
            </a:r>
            <a:r>
              <a:rPr lang="zh-CN" altLang="zh-CN" sz="2800" dirty="0" smtClean="0">
                <a:latin typeface="华文楷体" panose="02010600040101010101" pitchFamily="2" charset="-122"/>
                <a:ea typeface="华文楷体" panose="02010600040101010101" pitchFamily="2" charset="-122"/>
              </a:rPr>
              <a:t>位置</a:t>
            </a:r>
            <a:r>
              <a:rPr lang="zh-CN" altLang="en-US" sz="2800" dirty="0" smtClean="0">
                <a:latin typeface="华文楷体" panose="02010600040101010101" pitchFamily="2" charset="-122"/>
                <a:ea typeface="华文楷体" panose="02010600040101010101" pitchFamily="2" charset="-122"/>
              </a:rPr>
              <a:t>，如查英文字典。</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其实，</a:t>
            </a:r>
            <a:r>
              <a:rPr lang="zh-CN" altLang="zh-CN" sz="2800" dirty="0" smtClean="0">
                <a:latin typeface="华文楷体" panose="02010600040101010101" pitchFamily="2" charset="-122"/>
                <a:ea typeface="华文楷体" panose="02010600040101010101" pitchFamily="2" charset="-122"/>
              </a:rPr>
              <a:t>当</a:t>
            </a:r>
            <a:r>
              <a:rPr lang="zh-CN" altLang="zh-CN" sz="2800" dirty="0">
                <a:latin typeface="华文楷体" panose="02010600040101010101" pitchFamily="2" charset="-122"/>
                <a:ea typeface="华文楷体" panose="02010600040101010101" pitchFamily="2" charset="-122"/>
              </a:rPr>
              <a:t>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smtClean="0"/>
              <a:t>a. </a:t>
            </a:r>
            <a:r>
              <a:rPr lang="zh-CN" altLang="en-US" sz="3200" b="0" dirty="0" smtClean="0">
                <a:latin typeface="华文楷体" panose="02010600040101010101" pitchFamily="2" charset="-122"/>
                <a:ea typeface="华文楷体" panose="02010600040101010101" pitchFamily="2" charset="-122"/>
              </a:rPr>
              <a:t>兄无红子示例</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269651" y="2562009"/>
            <a:ext cx="6039462" cy="3222565"/>
          </a:xfrm>
          <a:prstGeom prst="rect">
            <a:avLst/>
          </a:prstGeom>
          <a:noFill/>
          <a:ln>
            <a:noFill/>
          </a:ln>
        </p:spPr>
      </p:pic>
    </p:spTree>
    <p:extLst>
      <p:ext uri="{BB962C8B-B14F-4D97-AF65-F5344CB8AC3E}">
        <p14:creationId xmlns:p14="http://schemas.microsoft.com/office/powerpoint/2010/main" val="214054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a. </a:t>
            </a:r>
            <a:r>
              <a:rPr lang="zh-CN" altLang="en-US" sz="3200" b="0" dirty="0" smtClean="0">
                <a:latin typeface="华文楷体" panose="02010600040101010101" pitchFamily="2" charset="-122"/>
                <a:ea typeface="华文楷体" panose="02010600040101010101" pitchFamily="2" charset="-122"/>
              </a:rPr>
              <a:t>兄无红子示例</a:t>
            </a:r>
            <a:endParaRPr lang="en-US" altLang="zh-CN" sz="3200" b="0" dirty="0" smtClean="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2" name="图片 1"/>
          <p:cNvPicPr>
            <a:picLocks noChangeAspect="1"/>
          </p:cNvPicPr>
          <p:nvPr/>
        </p:nvPicPr>
        <p:blipFill>
          <a:blip r:embed="rId3"/>
          <a:stretch>
            <a:fillRect/>
          </a:stretch>
        </p:blipFill>
        <p:spPr>
          <a:xfrm>
            <a:off x="315505" y="2243955"/>
            <a:ext cx="11730309" cy="3557061"/>
          </a:xfrm>
          <a:prstGeom prst="rect">
            <a:avLst/>
          </a:prstGeom>
        </p:spPr>
      </p:pic>
    </p:spTree>
    <p:extLst>
      <p:ext uri="{BB962C8B-B14F-4D97-AF65-F5344CB8AC3E}">
        <p14:creationId xmlns:p14="http://schemas.microsoft.com/office/powerpoint/2010/main" val="64978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smtClean="0"/>
              <a:t>b. </a:t>
            </a:r>
            <a:r>
              <a:rPr lang="zh-CN" altLang="en-US" sz="3200" b="0" dirty="0" smtClean="0">
                <a:latin typeface="华文楷体" panose="02010600040101010101" pitchFamily="2" charset="-122"/>
                <a:ea typeface="华文楷体" panose="02010600040101010101" pitchFamily="2" charset="-122"/>
              </a:rPr>
              <a:t>兄有一红子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9377"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65287" y="3776042"/>
            <a:ext cx="4503669" cy="2604880"/>
          </a:xfrm>
          <a:prstGeom prst="rect">
            <a:avLst/>
          </a:prstGeom>
          <a:noFill/>
          <a:ln>
            <a:noFill/>
          </a:ln>
        </p:spPr>
      </p:pic>
      <p:sp>
        <p:nvSpPr>
          <p:cNvPr id="2" name="文本框 1"/>
          <p:cNvSpPr txBox="1"/>
          <p:nvPr/>
        </p:nvSpPr>
        <p:spPr>
          <a:xfrm>
            <a:off x="5565913" y="4539873"/>
            <a:ext cx="6182139" cy="584775"/>
          </a:xfrm>
          <a:prstGeom prst="rect">
            <a:avLst/>
          </a:prstGeom>
          <a:noFill/>
          <a:ln w="3175">
            <a:solidFill>
              <a:schemeClr val="tx1"/>
            </a:solidFill>
          </a:ln>
        </p:spPr>
        <p:txBody>
          <a:bodyPr wrap="square" rtlCol="0">
            <a:spAutoFit/>
          </a:bodyPr>
          <a:lstStyle/>
          <a:p>
            <a:r>
              <a:rPr lang="zh-CN" altLang="en-US" sz="3200" dirty="0" smtClean="0"/>
              <a:t>父兄呈</a:t>
            </a:r>
            <a:r>
              <a:rPr lang="en-US" altLang="zh-CN" sz="3200" dirty="0" smtClean="0"/>
              <a:t>RR</a:t>
            </a:r>
            <a:r>
              <a:rPr lang="zh-CN" altLang="en-US" sz="3200" dirty="0" smtClean="0"/>
              <a:t>型时，按类似方法处理</a:t>
            </a:r>
            <a:endParaRPr lang="zh-CN" altLang="en-US" sz="3200" dirty="0"/>
          </a:p>
        </p:txBody>
      </p:sp>
    </p:spTree>
    <p:extLst>
      <p:ext uri="{BB962C8B-B14F-4D97-AF65-F5344CB8AC3E}">
        <p14:creationId xmlns:p14="http://schemas.microsoft.com/office/powerpoint/2010/main" val="51651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b. </a:t>
            </a:r>
            <a:r>
              <a:rPr lang="zh-CN" altLang="en-US" sz="3200" b="0" dirty="0" smtClean="0">
                <a:latin typeface="华文楷体" panose="02010600040101010101" pitchFamily="2" charset="-122"/>
                <a:ea typeface="华文楷体" panose="02010600040101010101" pitchFamily="2" charset="-122"/>
              </a:rPr>
              <a:t>兄有一红子：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smtClean="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smtClean="0">
                <a:latin typeface="华文楷体" panose="02010600040101010101" pitchFamily="2" charset="-122"/>
                <a:ea typeface="华文楷体" panose="02010600040101010101" pitchFamily="2" charset="-122"/>
              </a:rPr>
              <a:t>LR</a:t>
            </a:r>
            <a:r>
              <a:rPr lang="zh-CN" altLang="zh-CN" sz="3200" b="0" dirty="0" smtClean="0">
                <a:latin typeface="华文楷体" panose="02010600040101010101" pitchFamily="2" charset="-122"/>
                <a:ea typeface="华文楷体" panose="02010600040101010101" pitchFamily="2" charset="-122"/>
              </a:rPr>
              <a:t>型</a:t>
            </a:r>
            <a:r>
              <a:rPr lang="zh-CN" altLang="zh-CN" sz="3200" b="0" dirty="0">
                <a:latin typeface="华文楷体" panose="02010600040101010101" pitchFamily="2" charset="-122"/>
                <a:ea typeface="华文楷体" panose="02010600040101010101" pitchFamily="2" charset="-122"/>
              </a:rPr>
              <a:t>，处理方法为：删除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兄和</a:t>
            </a:r>
            <a:r>
              <a:rPr lang="zh-CN" altLang="en-US" sz="3200" b="0" dirty="0" smtClean="0">
                <a:latin typeface="华文楷体" panose="02010600040101010101" pitchFamily="2" charset="-122"/>
                <a:ea typeface="华文楷体" panose="02010600040101010101" pitchFamily="2" charset="-122"/>
              </a:rPr>
              <a:t>兄红子</a:t>
            </a:r>
            <a:r>
              <a:rPr lang="zh-CN" altLang="en-US" sz="3200" b="0" dirty="0">
                <a:latin typeface="华文楷体" panose="02010600040101010101" pitchFamily="2" charset="-122"/>
                <a:ea typeface="华文楷体" panose="02010600040101010101" pitchFamily="2" charset="-122"/>
              </a:rPr>
              <a:t>换</a:t>
            </a:r>
            <a:r>
              <a:rPr lang="zh-CN" altLang="en-US" sz="3200" b="0" dirty="0" smtClean="0">
                <a:latin typeface="华文楷体" panose="02010600040101010101" pitchFamily="2" charset="-122"/>
                <a:ea typeface="华文楷体" panose="02010600040101010101" pitchFamily="2" charset="-122"/>
              </a:rPr>
              <a:t>色，</a:t>
            </a:r>
            <a:r>
              <a:rPr lang="zh-CN" altLang="zh-CN" sz="3200" b="0" dirty="0" smtClean="0">
                <a:latin typeface="华文楷体" panose="02010600040101010101" pitchFamily="2" charset="-122"/>
                <a:ea typeface="华文楷体" panose="02010600040101010101" pitchFamily="2" charset="-122"/>
              </a:rPr>
              <a:t>做</a:t>
            </a:r>
            <a:r>
              <a:rPr lang="en-US" altLang="zh-CN" sz="3200" b="0" dirty="0" smtClean="0">
                <a:latin typeface="华文楷体" panose="02010600040101010101" pitchFamily="2" charset="-122"/>
                <a:ea typeface="华文楷体" panose="02010600040101010101" pitchFamily="2" charset="-122"/>
              </a:rPr>
              <a:t>LR</a:t>
            </a:r>
            <a:r>
              <a:rPr lang="zh-CN" altLang="zh-CN" sz="3200" b="0" dirty="0" smtClean="0">
                <a:latin typeface="华文楷体" panose="02010600040101010101" pitchFamily="2" charset="-122"/>
                <a:ea typeface="华文楷体" panose="02010600040101010101" pitchFamily="2" charset="-122"/>
              </a:rPr>
              <a:t>旋转</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结束</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661879" y="3594403"/>
            <a:ext cx="6157981" cy="2866031"/>
          </a:xfrm>
          <a:prstGeom prst="rect">
            <a:avLst/>
          </a:prstGeom>
          <a:noFill/>
          <a:ln>
            <a:noFill/>
          </a:ln>
        </p:spPr>
      </p:pic>
    </p:spTree>
    <p:extLst>
      <p:ext uri="{BB962C8B-B14F-4D97-AF65-F5344CB8AC3E}">
        <p14:creationId xmlns:p14="http://schemas.microsoft.com/office/powerpoint/2010/main" val="1649083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b. </a:t>
            </a:r>
            <a:r>
              <a:rPr lang="zh-CN" altLang="en-US" sz="3200" b="0" dirty="0" smtClean="0">
                <a:latin typeface="华文楷体" panose="02010600040101010101" pitchFamily="2" charset="-122"/>
                <a:ea typeface="华文楷体" panose="02010600040101010101" pitchFamily="2" charset="-122"/>
              </a:rPr>
              <a:t>兄有一红子：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a:t>
            </a:r>
            <a:r>
              <a:rPr lang="zh-CN" altLang="zh-CN" sz="3200" dirty="0" smtClean="0">
                <a:latin typeface="华文楷体" panose="02010600040101010101" pitchFamily="2" charset="-122"/>
                <a:ea typeface="华文楷体" panose="02010600040101010101" pitchFamily="2" charset="-122"/>
              </a:rPr>
              <a:t>为</a:t>
            </a:r>
            <a:r>
              <a:rPr lang="zh-CN" altLang="en-US" sz="3200" dirty="0" smtClean="0">
                <a:latin typeface="华文楷体" panose="02010600040101010101" pitchFamily="2" charset="-122"/>
                <a:ea typeface="华文楷体" panose="02010600040101010101" pitchFamily="2" charset="-122"/>
              </a:rPr>
              <a:t>黑</a:t>
            </a:r>
            <a:r>
              <a:rPr lang="zh-CN" altLang="zh-CN" sz="3200" dirty="0" smtClean="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smtClean="0">
                <a:latin typeface="华文楷体" panose="02010600040101010101" pitchFamily="2" charset="-122"/>
                <a:ea typeface="华文楷体" panose="02010600040101010101" pitchFamily="2" charset="-122"/>
              </a:rPr>
              <a:t>父</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兄</a:t>
            </a:r>
            <a:r>
              <a:rPr lang="zh-CN" altLang="en-US" sz="3200" b="0" dirty="0" smtClean="0">
                <a:latin typeface="华文楷体" panose="02010600040101010101" pitchFamily="2" charset="-122"/>
                <a:ea typeface="华文楷体" panose="02010600040101010101" pitchFamily="2" charset="-122"/>
              </a:rPr>
              <a:t>、红</a:t>
            </a:r>
            <a:r>
              <a:rPr lang="zh-CN" altLang="zh-CN" sz="3200" b="0" dirty="0" smtClean="0">
                <a:latin typeface="华文楷体" panose="02010600040101010101" pitchFamily="2" charset="-122"/>
                <a:ea typeface="华文楷体" panose="02010600040101010101" pitchFamily="2" charset="-122"/>
              </a:rPr>
              <a:t>子</a:t>
            </a:r>
            <a:r>
              <a:rPr lang="zh-CN" altLang="zh-CN" sz="3200" b="0" dirty="0">
                <a:latin typeface="华文楷体" panose="02010600040101010101" pitchFamily="2" charset="-122"/>
                <a:ea typeface="华文楷体" panose="02010600040101010101" pitchFamily="2" charset="-122"/>
              </a:rPr>
              <a:t>呈</a:t>
            </a:r>
            <a:r>
              <a:rPr lang="en-US" altLang="zh-CN" sz="3200" b="0" dirty="0" smtClean="0">
                <a:latin typeface="华文楷体" panose="02010600040101010101" pitchFamily="2" charset="-122"/>
                <a:ea typeface="华文楷体" panose="02010600040101010101" pitchFamily="2" charset="-122"/>
              </a:rPr>
              <a:t>LL</a:t>
            </a:r>
            <a:r>
              <a:rPr lang="zh-CN" altLang="zh-CN" sz="3200" b="0" dirty="0" smtClean="0">
                <a:latin typeface="华文楷体" panose="02010600040101010101" pitchFamily="2" charset="-122"/>
                <a:ea typeface="华文楷体" panose="02010600040101010101" pitchFamily="2" charset="-122"/>
              </a:rPr>
              <a:t>型</a:t>
            </a:r>
            <a:r>
              <a:rPr lang="zh-CN" altLang="zh-CN" sz="3200" b="0" dirty="0">
                <a:latin typeface="华文楷体" panose="02010600040101010101" pitchFamily="2" charset="-122"/>
                <a:ea typeface="华文楷体" panose="02010600040101010101" pitchFamily="2" charset="-122"/>
              </a:rPr>
              <a:t>，处理方法为：删除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红</a:t>
            </a:r>
            <a:r>
              <a:rPr lang="zh-CN" altLang="zh-CN" sz="3200" b="0" dirty="0" smtClean="0">
                <a:latin typeface="华文楷体" panose="02010600040101010101" pitchFamily="2" charset="-122"/>
                <a:ea typeface="华文楷体" panose="02010600040101010101" pitchFamily="2" charset="-122"/>
              </a:rPr>
              <a:t>子</a:t>
            </a:r>
            <a:r>
              <a:rPr lang="zh-CN" altLang="zh-CN" sz="3200" b="0" dirty="0">
                <a:latin typeface="华文楷体" panose="02010600040101010101" pitchFamily="2" charset="-122"/>
                <a:ea typeface="华文楷体" panose="02010600040101010101" pitchFamily="2" charset="-122"/>
              </a:rPr>
              <a:t>变</a:t>
            </a:r>
            <a:r>
              <a:rPr lang="zh-CN" altLang="zh-CN" sz="3200" b="0" dirty="0" smtClean="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smtClean="0">
                <a:latin typeface="华文楷体" panose="02010600040101010101" pitchFamily="2" charset="-122"/>
                <a:ea typeface="华文楷体" panose="02010600040101010101" pitchFamily="2" charset="-122"/>
              </a:rPr>
              <a:t>旋转后结束</a:t>
            </a:r>
            <a:r>
              <a:rPr lang="zh-CN" altLang="en-US" sz="3200" b="0" dirty="0" smtClean="0">
                <a:latin typeface="华文楷体" panose="02010600040101010101" pitchFamily="2" charset="-122"/>
                <a:ea typeface="华文楷体" panose="02010600040101010101" pitchFamily="2" charset="-122"/>
              </a:rPr>
              <a:t>。</a:t>
            </a:r>
            <a:r>
              <a:rPr lang="en-US" altLang="zh-CN" sz="3200" b="0" dirty="0" smtClean="0">
                <a:latin typeface="华文楷体" panose="02010600040101010101" pitchFamily="2" charset="-122"/>
                <a:ea typeface="华文楷体" panose="02010600040101010101" pitchFamily="2" charset="-122"/>
              </a:rPr>
              <a:t>RR</a:t>
            </a:r>
            <a:r>
              <a:rPr lang="zh-CN" altLang="en-US" sz="3200" b="0" dirty="0" smtClean="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140699" y="3856383"/>
            <a:ext cx="5337690" cy="2604052"/>
          </a:xfrm>
          <a:prstGeom prst="rect">
            <a:avLst/>
          </a:prstGeom>
          <a:noFill/>
          <a:ln>
            <a:noFill/>
          </a:ln>
        </p:spPr>
      </p:pic>
    </p:spTree>
    <p:extLst>
      <p:ext uri="{BB962C8B-B14F-4D97-AF65-F5344CB8AC3E}">
        <p14:creationId xmlns:p14="http://schemas.microsoft.com/office/powerpoint/2010/main" val="314857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b. </a:t>
            </a:r>
            <a:r>
              <a:rPr lang="zh-CN" altLang="en-US" sz="3200" b="0" dirty="0" smtClean="0">
                <a:latin typeface="华文楷体" panose="02010600040101010101" pitchFamily="2" charset="-122"/>
                <a:ea typeface="华文楷体" panose="02010600040101010101" pitchFamily="2" charset="-122"/>
              </a:rPr>
              <a:t>兄有一红子：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a:t>
            </a:r>
            <a:r>
              <a:rPr lang="zh-CN" altLang="zh-CN" sz="3200" dirty="0" smtClean="0">
                <a:latin typeface="华文楷体" panose="02010600040101010101" pitchFamily="2" charset="-122"/>
                <a:ea typeface="华文楷体" panose="02010600040101010101" pitchFamily="2" charset="-122"/>
              </a:rPr>
              <a:t>为</a:t>
            </a:r>
            <a:r>
              <a:rPr lang="zh-CN" altLang="en-US" sz="3200" dirty="0" smtClean="0">
                <a:latin typeface="华文楷体" panose="02010600040101010101" pitchFamily="2" charset="-122"/>
                <a:ea typeface="华文楷体" panose="02010600040101010101" pitchFamily="2" charset="-122"/>
              </a:rPr>
              <a:t>黑</a:t>
            </a:r>
            <a:r>
              <a:rPr lang="zh-CN" altLang="zh-CN" sz="3200" dirty="0" smtClean="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smtClean="0">
                <a:latin typeface="华文楷体" panose="02010600040101010101" pitchFamily="2" charset="-122"/>
                <a:ea typeface="华文楷体" panose="02010600040101010101" pitchFamily="2" charset="-122"/>
              </a:rPr>
              <a:t>父</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兄</a:t>
            </a:r>
            <a:r>
              <a:rPr lang="zh-CN" altLang="en-US" sz="3200" b="0" dirty="0" smtClean="0">
                <a:latin typeface="华文楷体" panose="02010600040101010101" pitchFamily="2" charset="-122"/>
                <a:ea typeface="华文楷体" panose="02010600040101010101" pitchFamily="2" charset="-122"/>
              </a:rPr>
              <a:t>、红</a:t>
            </a:r>
            <a:r>
              <a:rPr lang="zh-CN" altLang="zh-CN" sz="3200" b="0" dirty="0" smtClean="0">
                <a:latin typeface="华文楷体" panose="02010600040101010101" pitchFamily="2" charset="-122"/>
                <a:ea typeface="华文楷体" panose="02010600040101010101" pitchFamily="2" charset="-122"/>
              </a:rPr>
              <a:t>子呈</a:t>
            </a:r>
            <a:r>
              <a:rPr lang="en-US" altLang="zh-CN" sz="3200" b="0" dirty="0" smtClean="0">
                <a:latin typeface="华文楷体" panose="02010600040101010101" pitchFamily="2" charset="-122"/>
                <a:ea typeface="华文楷体" panose="02010600040101010101" pitchFamily="2" charset="-122"/>
              </a:rPr>
              <a:t>LR</a:t>
            </a:r>
            <a:r>
              <a:rPr lang="zh-CN" altLang="zh-CN" sz="3200" b="0" dirty="0" smtClean="0">
                <a:latin typeface="华文楷体" panose="02010600040101010101" pitchFamily="2" charset="-122"/>
                <a:ea typeface="华文楷体" panose="02010600040101010101" pitchFamily="2" charset="-122"/>
              </a:rPr>
              <a:t>型</a:t>
            </a:r>
            <a:r>
              <a:rPr lang="zh-CN" altLang="zh-CN" sz="3200" b="0" dirty="0">
                <a:latin typeface="华文楷体" panose="02010600040101010101" pitchFamily="2" charset="-122"/>
                <a:ea typeface="华文楷体" panose="02010600040101010101" pitchFamily="2" charset="-122"/>
              </a:rPr>
              <a:t>，处理方法为：删除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红</a:t>
            </a:r>
            <a:r>
              <a:rPr lang="zh-CN" altLang="zh-CN" sz="3200" b="0" dirty="0" smtClean="0">
                <a:latin typeface="华文楷体" panose="02010600040101010101" pitchFamily="2" charset="-122"/>
                <a:ea typeface="华文楷体" panose="02010600040101010101" pitchFamily="2" charset="-122"/>
              </a:rPr>
              <a:t>子</a:t>
            </a:r>
            <a:r>
              <a:rPr lang="zh-CN" altLang="zh-CN" sz="3200" b="0" dirty="0">
                <a:latin typeface="华文楷体" panose="02010600040101010101" pitchFamily="2" charset="-122"/>
                <a:ea typeface="华文楷体" panose="02010600040101010101" pitchFamily="2" charset="-122"/>
              </a:rPr>
              <a:t>变</a:t>
            </a:r>
            <a:r>
              <a:rPr lang="zh-CN" altLang="zh-CN" sz="3200" b="0" dirty="0" smtClean="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做</a:t>
            </a:r>
            <a:r>
              <a:rPr lang="en-US" altLang="zh-CN" sz="3200" b="0" dirty="0" smtClean="0">
                <a:latin typeface="华文楷体" panose="02010600040101010101" pitchFamily="2" charset="-122"/>
                <a:ea typeface="华文楷体" panose="02010600040101010101" pitchFamily="2" charset="-122"/>
              </a:rPr>
              <a:t>LR</a:t>
            </a:r>
            <a:r>
              <a:rPr lang="zh-CN" altLang="zh-CN" sz="3200" b="0" dirty="0" smtClean="0">
                <a:latin typeface="华文楷体" panose="02010600040101010101" pitchFamily="2" charset="-122"/>
                <a:ea typeface="华文楷体" panose="02010600040101010101" pitchFamily="2" charset="-122"/>
              </a:rPr>
              <a:t>旋转</a:t>
            </a:r>
            <a:r>
              <a:rPr lang="zh-CN" altLang="en-US" sz="3200" b="0" dirty="0" smtClean="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结束</a:t>
            </a:r>
            <a:r>
              <a:rPr lang="zh-CN" altLang="en-US" sz="3200" b="0" dirty="0" smtClean="0">
                <a:latin typeface="华文楷体" panose="02010600040101010101" pitchFamily="2" charset="-122"/>
                <a:ea typeface="华文楷体" panose="02010600040101010101" pitchFamily="2" charset="-122"/>
              </a:rPr>
              <a:t>。</a:t>
            </a:r>
            <a:r>
              <a:rPr lang="en-US" altLang="zh-CN" sz="3200" b="0" dirty="0" smtClean="0">
                <a:latin typeface="华文楷体" panose="02010600040101010101" pitchFamily="2" charset="-122"/>
                <a:ea typeface="华文楷体" panose="02010600040101010101" pitchFamily="2" charset="-122"/>
              </a:rPr>
              <a:t>RL</a:t>
            </a:r>
            <a:r>
              <a:rPr lang="zh-CN" altLang="en-US" sz="3200" b="0" dirty="0" smtClean="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896947" y="3875364"/>
            <a:ext cx="5502138" cy="2664584"/>
          </a:xfrm>
          <a:prstGeom prst="rect">
            <a:avLst/>
          </a:prstGeom>
          <a:noFill/>
          <a:ln>
            <a:noFill/>
          </a:ln>
        </p:spPr>
      </p:pic>
    </p:spTree>
    <p:extLst>
      <p:ext uri="{BB962C8B-B14F-4D97-AF65-F5344CB8AC3E}">
        <p14:creationId xmlns:p14="http://schemas.microsoft.com/office/powerpoint/2010/main" val="359609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c</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兄有两红子：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a:t>
            </a:r>
            <a:r>
              <a:rPr lang="zh-CN" altLang="zh-CN" sz="3200" b="0" dirty="0" smtClean="0">
                <a:latin typeface="华文楷体" panose="02010600040101010101" pitchFamily="2" charset="-122"/>
                <a:ea typeface="华文楷体" panose="02010600040101010101" pitchFamily="2" charset="-122"/>
              </a:rPr>
              <a:t>图，</a:t>
            </a:r>
            <a:r>
              <a:rPr lang="zh-CN" altLang="zh-CN" sz="3200" b="0" dirty="0">
                <a:latin typeface="华文楷体" panose="02010600040101010101" pitchFamily="2" charset="-122"/>
                <a:ea typeface="华文楷体" panose="02010600040101010101" pitchFamily="2" charset="-122"/>
              </a:rPr>
              <a:t>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a:t>
            </a:r>
            <a:r>
              <a:rPr lang="zh-CN" altLang="zh-CN" sz="3200" b="0" dirty="0" smtClean="0">
                <a:latin typeface="华文楷体" panose="02010600040101010101" pitchFamily="2" charset="-122"/>
                <a:ea typeface="华文楷体" panose="02010600040101010101" pitchFamily="2" charset="-122"/>
              </a:rPr>
              <a:t>。处理</a:t>
            </a:r>
            <a:r>
              <a:rPr lang="zh-CN" altLang="zh-CN" sz="3200" b="0" dirty="0">
                <a:latin typeface="华文楷体" panose="02010600040101010101" pitchFamily="2" charset="-122"/>
                <a:ea typeface="华文楷体" panose="02010600040101010101" pitchFamily="2" charset="-122"/>
              </a:rPr>
              <a:t>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127140" y="3254512"/>
            <a:ext cx="6865537" cy="3146287"/>
          </a:xfrm>
          <a:prstGeom prst="rect">
            <a:avLst/>
          </a:prstGeom>
          <a:noFill/>
          <a:ln>
            <a:noFill/>
          </a:ln>
        </p:spPr>
      </p:pic>
    </p:spTree>
    <p:extLst>
      <p:ext uri="{BB962C8B-B14F-4D97-AF65-F5344CB8AC3E}">
        <p14:creationId xmlns:p14="http://schemas.microsoft.com/office/powerpoint/2010/main" val="73222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c. </a:t>
            </a:r>
            <a:r>
              <a:rPr lang="zh-CN" altLang="en-US" sz="3200" b="0" dirty="0" smtClean="0">
                <a:latin typeface="华文楷体" panose="02010600040101010101" pitchFamily="2" charset="-122"/>
                <a:ea typeface="华文楷体" panose="02010600040101010101" pitchFamily="2" charset="-122"/>
              </a:rPr>
              <a:t>兄有两红子：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a:t>
            </a:r>
            <a:r>
              <a:rPr lang="zh-CN" altLang="zh-CN" sz="3200" b="0" dirty="0" smtClean="0">
                <a:latin typeface="华文楷体" panose="02010600040101010101" pitchFamily="2" charset="-122"/>
                <a:ea typeface="华文楷体" panose="02010600040101010101" pitchFamily="2" charset="-122"/>
              </a:rPr>
              <a:t>图，</a:t>
            </a:r>
            <a:r>
              <a:rPr lang="zh-CN" altLang="zh-CN" sz="3200" b="0" dirty="0">
                <a:latin typeface="华文楷体" panose="02010600040101010101" pitchFamily="2" charset="-122"/>
                <a:ea typeface="华文楷体" panose="02010600040101010101" pitchFamily="2" charset="-122"/>
              </a:rPr>
              <a:t>此时父兄及兄左子可</a:t>
            </a:r>
            <a:r>
              <a:rPr lang="zh-CN" altLang="zh-CN" sz="3200" b="0" dirty="0" smtClean="0">
                <a:latin typeface="华文楷体" panose="02010600040101010101" pitchFamily="2" charset="-122"/>
                <a:ea typeface="华文楷体" panose="02010600040101010101" pitchFamily="2" charset="-122"/>
              </a:rPr>
              <a:t>呈</a:t>
            </a:r>
            <a:r>
              <a:rPr lang="en-US" altLang="zh-CN" sz="3200" b="0" dirty="0" smtClean="0">
                <a:latin typeface="华文楷体" panose="02010600040101010101" pitchFamily="2" charset="-122"/>
                <a:ea typeface="华文楷体" panose="02010600040101010101" pitchFamily="2" charset="-122"/>
              </a:rPr>
              <a:t>RR</a:t>
            </a:r>
            <a:r>
              <a:rPr lang="zh-CN" altLang="zh-CN" sz="3200" b="0" dirty="0" smtClean="0">
                <a:latin typeface="华文楷体" panose="02010600040101010101" pitchFamily="2" charset="-122"/>
                <a:ea typeface="华文楷体" panose="02010600040101010101" pitchFamily="2" charset="-122"/>
              </a:rPr>
              <a:t>型。处理</a:t>
            </a:r>
            <a:r>
              <a:rPr lang="zh-CN" altLang="zh-CN" sz="3200" b="0" dirty="0">
                <a:latin typeface="华文楷体" panose="02010600040101010101" pitchFamily="2" charset="-122"/>
                <a:ea typeface="华文楷体" panose="02010600040101010101" pitchFamily="2" charset="-122"/>
              </a:rPr>
              <a:t>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做</a:t>
            </a:r>
            <a:r>
              <a:rPr lang="en-US" altLang="zh-CN" sz="3200" b="0" dirty="0" smtClean="0">
                <a:latin typeface="华文楷体" panose="02010600040101010101" pitchFamily="2" charset="-122"/>
                <a:ea typeface="华文楷体" panose="02010600040101010101" pitchFamily="2" charset="-122"/>
              </a:rPr>
              <a:t>RR</a:t>
            </a:r>
            <a:r>
              <a:rPr lang="zh-CN" altLang="zh-CN" sz="3200" b="0" dirty="0" smtClean="0">
                <a:latin typeface="华文楷体" panose="02010600040101010101" pitchFamily="2" charset="-122"/>
                <a:ea typeface="华文楷体" panose="02010600040101010101" pitchFamily="2" charset="-122"/>
              </a:rPr>
              <a:t>旋</a:t>
            </a:r>
            <a:r>
              <a:rPr lang="zh-CN" altLang="zh-CN" sz="3200" b="0" dirty="0">
                <a:latin typeface="华文楷体" panose="02010600040101010101" pitchFamily="2" charset="-122"/>
                <a:ea typeface="华文楷体" panose="02010600040101010101" pitchFamily="2" charset="-122"/>
              </a:rPr>
              <a:t>，然后根结点黑色下移，处理即告结束。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01742" y="3379303"/>
            <a:ext cx="7076647" cy="3120889"/>
          </a:xfrm>
          <a:prstGeom prst="rect">
            <a:avLst/>
          </a:prstGeom>
          <a:noFill/>
          <a:ln>
            <a:noFill/>
          </a:ln>
        </p:spPr>
      </p:pic>
    </p:spTree>
    <p:extLst>
      <p:ext uri="{BB962C8B-B14F-4D97-AF65-F5344CB8AC3E}">
        <p14:creationId xmlns:p14="http://schemas.microsoft.com/office/powerpoint/2010/main" val="173959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c. </a:t>
            </a:r>
            <a:r>
              <a:rPr lang="zh-CN" altLang="en-US" sz="3200" b="0" dirty="0" smtClean="0">
                <a:latin typeface="华文楷体" panose="02010600040101010101" pitchFamily="2" charset="-122"/>
                <a:ea typeface="华文楷体" panose="02010600040101010101" pitchFamily="2" charset="-122"/>
              </a:rPr>
              <a:t>兄有</a:t>
            </a:r>
            <a:r>
              <a:rPr lang="zh-CN" altLang="en-US" sz="3200" b="0" dirty="0" smtClean="0">
                <a:latin typeface="华文楷体" panose="02010600040101010101" pitchFamily="2" charset="-122"/>
                <a:ea typeface="华文楷体" panose="02010600040101010101" pitchFamily="2" charset="-122"/>
              </a:rPr>
              <a:t>两红子</a:t>
            </a:r>
            <a:r>
              <a:rPr lang="zh-CN" altLang="en-US" sz="3200" b="0" dirty="0" smtClean="0">
                <a:latin typeface="华文楷体" panose="02010600040101010101" pitchFamily="2" charset="-122"/>
                <a:ea typeface="华文楷体" panose="02010600040101010101" pitchFamily="2" charset="-122"/>
              </a:rPr>
              <a:t>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38851" y="2282894"/>
            <a:ext cx="7516192" cy="3442045"/>
          </a:xfrm>
          <a:prstGeom prst="rect">
            <a:avLst/>
          </a:prstGeom>
          <a:noFill/>
          <a:ln>
            <a:noFill/>
          </a:ln>
        </p:spPr>
      </p:pic>
    </p:spTree>
    <p:extLst>
      <p:ext uri="{BB962C8B-B14F-4D97-AF65-F5344CB8AC3E}">
        <p14:creationId xmlns:p14="http://schemas.microsoft.com/office/powerpoint/2010/main" val="1459328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c. </a:t>
            </a:r>
            <a:r>
              <a:rPr lang="zh-CN" altLang="en-US" sz="3200" b="0" dirty="0" smtClean="0">
                <a:latin typeface="华文楷体" panose="02010600040101010101" pitchFamily="2" charset="-122"/>
                <a:ea typeface="华文楷体" panose="02010600040101010101" pitchFamily="2" charset="-122"/>
              </a:rPr>
              <a:t>兄有</a:t>
            </a:r>
            <a:r>
              <a:rPr lang="zh-CN" altLang="en-US" sz="3200" b="0" dirty="0" smtClean="0">
                <a:latin typeface="华文楷体" panose="02010600040101010101" pitchFamily="2" charset="-122"/>
                <a:ea typeface="华文楷体" panose="02010600040101010101" pitchFamily="2" charset="-122"/>
              </a:rPr>
              <a:t>两红子</a:t>
            </a:r>
            <a:r>
              <a:rPr lang="zh-CN" altLang="en-US" sz="3200" b="0" dirty="0" smtClean="0">
                <a:latin typeface="华文楷体" panose="02010600040101010101" pitchFamily="2" charset="-122"/>
                <a:ea typeface="华文楷体" panose="02010600040101010101" pitchFamily="2" charset="-122"/>
              </a:rPr>
              <a:t>示例</a:t>
            </a:r>
            <a:r>
              <a:rPr lang="zh-CN" altLang="en-US" sz="3200" b="0" dirty="0" smtClean="0"/>
              <a:t>：</a:t>
            </a: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65542" y="2209993"/>
            <a:ext cx="7673588" cy="3952268"/>
          </a:xfrm>
          <a:prstGeom prst="rect">
            <a:avLst/>
          </a:prstGeom>
          <a:noFill/>
          <a:ln>
            <a:noFill/>
          </a:ln>
        </p:spPr>
      </p:pic>
    </p:spTree>
    <p:extLst>
      <p:ext uri="{BB962C8B-B14F-4D97-AF65-F5344CB8AC3E}">
        <p14:creationId xmlns:p14="http://schemas.microsoft.com/office/powerpoint/2010/main" val="425743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顺序查找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折半查找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插值查找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分块查找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smtClean="0"/>
              <a:t>c. </a:t>
            </a:r>
            <a:r>
              <a:rPr lang="zh-CN" altLang="en-US" sz="3200" b="0" dirty="0" smtClean="0">
                <a:latin typeface="华文楷体" panose="02010600040101010101" pitchFamily="2" charset="-122"/>
                <a:ea typeface="华文楷体" panose="02010600040101010101" pitchFamily="2" charset="-122"/>
              </a:rPr>
              <a:t>兄有两红子：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a:t>
            </a:r>
            <a:r>
              <a:rPr lang="zh-CN" altLang="zh-CN" sz="3200" b="0" dirty="0" smtClean="0">
                <a:latin typeface="华文楷体" panose="02010600040101010101" pitchFamily="2" charset="-122"/>
                <a:ea typeface="华文楷体" panose="02010600040101010101" pitchFamily="2" charset="-122"/>
              </a:rPr>
              <a:t>为</a:t>
            </a:r>
            <a:r>
              <a:rPr lang="zh-CN" altLang="en-US" sz="3200" b="0" dirty="0" smtClean="0">
                <a:latin typeface="华文楷体" panose="02010600040101010101" pitchFamily="2" charset="-122"/>
                <a:ea typeface="华文楷体" panose="02010600040101010101" pitchFamily="2" charset="-122"/>
              </a:rPr>
              <a:t>黑</a:t>
            </a:r>
            <a:r>
              <a:rPr lang="zh-CN" altLang="zh-CN" sz="3200" b="0" dirty="0" smtClean="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时，一种情况见</a:t>
            </a:r>
            <a:r>
              <a:rPr lang="zh-CN" altLang="zh-CN" sz="3200" b="0" dirty="0" smtClean="0">
                <a:latin typeface="华文楷体" panose="02010600040101010101" pitchFamily="2" charset="-122"/>
                <a:ea typeface="华文楷体" panose="02010600040101010101" pitchFamily="2" charset="-122"/>
              </a:rPr>
              <a:t>图，</a:t>
            </a:r>
            <a:r>
              <a:rPr lang="zh-CN" altLang="zh-CN" sz="3200" b="0" dirty="0">
                <a:latin typeface="华文楷体" panose="02010600040101010101" pitchFamily="2" charset="-122"/>
                <a:ea typeface="华文楷体" panose="02010600040101010101" pitchFamily="2" charset="-122"/>
              </a:rPr>
              <a:t>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a:t>
            </a:r>
            <a:r>
              <a:rPr lang="zh-CN" altLang="zh-CN" sz="3200" b="0" dirty="0" smtClean="0">
                <a:latin typeface="华文楷体" panose="02010600040101010101" pitchFamily="2" charset="-122"/>
                <a:ea typeface="华文楷体" panose="02010600040101010101" pitchFamily="2" charset="-122"/>
              </a:rPr>
              <a:t>。处理</a:t>
            </a:r>
            <a:r>
              <a:rPr lang="zh-CN" altLang="zh-CN" sz="3200" b="0" dirty="0">
                <a:latin typeface="华文楷体" panose="02010600040101010101" pitchFamily="2" charset="-122"/>
                <a:ea typeface="华文楷体" panose="02010600040101010101" pitchFamily="2" charset="-122"/>
              </a:rPr>
              <a:t>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兄左子变黑，</a:t>
            </a:r>
            <a:r>
              <a:rPr lang="zh-CN" altLang="zh-CN" sz="3200" b="0" dirty="0" smtClean="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smtClean="0">
                <a:latin typeface="华文楷体" panose="02010600040101010101" pitchFamily="2" charset="-122"/>
                <a:ea typeface="华文楷体" panose="02010600040101010101" pitchFamily="2" charset="-122"/>
              </a:rPr>
              <a:t>旋</a:t>
            </a:r>
            <a:r>
              <a:rPr lang="zh-CN" altLang="en-US" sz="3200" b="0" dirty="0" smtClean="0">
                <a:latin typeface="华文楷体" panose="02010600040101010101" pitchFamily="2" charset="-122"/>
                <a:ea typeface="华文楷体" panose="02010600040101010101" pitchFamily="2" charset="-122"/>
              </a:rPr>
              <a:t>后</a:t>
            </a:r>
            <a:r>
              <a:rPr lang="zh-CN" altLang="zh-CN" sz="3200" b="0" dirty="0" smtClean="0">
                <a:latin typeface="华文楷体" panose="02010600040101010101" pitchFamily="2" charset="-122"/>
                <a:ea typeface="华文楷体" panose="02010600040101010101" pitchFamily="2" charset="-122"/>
              </a:rPr>
              <a:t>结束。</a:t>
            </a:r>
            <a:r>
              <a:rPr lang="en-US" altLang="zh-CN" sz="3200" b="0" dirty="0" smtClean="0">
                <a:latin typeface="华文楷体" panose="02010600040101010101" pitchFamily="2" charset="-122"/>
                <a:ea typeface="华文楷体" panose="02010600040101010101" pitchFamily="2" charset="-122"/>
              </a:rPr>
              <a:t>RR</a:t>
            </a:r>
            <a:r>
              <a:rPr lang="zh-CN" altLang="en-US" sz="3200" b="0" dirty="0" smtClean="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48005" y="772806"/>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825749" y="3733799"/>
            <a:ext cx="7046913" cy="2924175"/>
          </a:xfrm>
          <a:prstGeom prst="rect">
            <a:avLst/>
          </a:prstGeom>
          <a:noFill/>
          <a:ln>
            <a:noFill/>
          </a:ln>
        </p:spPr>
      </p:pic>
    </p:spTree>
    <p:extLst>
      <p:ext uri="{BB962C8B-B14F-4D97-AF65-F5344CB8AC3E}">
        <p14:creationId xmlns:p14="http://schemas.microsoft.com/office/powerpoint/2010/main" val="2186385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smtClean="0"/>
              <a:t>c. </a:t>
            </a:r>
            <a:r>
              <a:rPr lang="zh-CN" altLang="en-US" sz="3200" b="0" dirty="0" smtClean="0">
                <a:latin typeface="华文楷体" panose="02010600040101010101" pitchFamily="2" charset="-122"/>
                <a:ea typeface="华文楷体" panose="02010600040101010101" pitchFamily="2" charset="-122"/>
              </a:rPr>
              <a:t>兄有两红子：</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smtClean="0">
                <a:latin typeface="华文楷体" panose="02010600040101010101" pitchFamily="2" charset="-122"/>
                <a:ea typeface="华文楷体" panose="02010600040101010101" pitchFamily="2" charset="-122"/>
              </a:rPr>
              <a:t>RR</a:t>
            </a:r>
            <a:r>
              <a:rPr lang="zh-CN" altLang="en-US" sz="3200" b="0" dirty="0" smtClean="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02037" y="2503617"/>
            <a:ext cx="7199313" cy="3311395"/>
          </a:xfrm>
          <a:prstGeom prst="rect">
            <a:avLst/>
          </a:prstGeom>
          <a:noFill/>
          <a:ln>
            <a:noFill/>
          </a:ln>
        </p:spPr>
      </p:pic>
    </p:spTree>
    <p:extLst>
      <p:ext uri="{BB962C8B-B14F-4D97-AF65-F5344CB8AC3E}">
        <p14:creationId xmlns:p14="http://schemas.microsoft.com/office/powerpoint/2010/main" val="34882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c. </a:t>
            </a:r>
            <a:r>
              <a:rPr lang="zh-CN" altLang="en-US" sz="3200" b="0" dirty="0" smtClean="0">
                <a:latin typeface="华文楷体" panose="02010600040101010101" pitchFamily="2" charset="-122"/>
                <a:ea typeface="华文楷体" panose="02010600040101010101" pitchFamily="2" charset="-122"/>
              </a:rPr>
              <a:t>兄有两红子示例。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7255" y="2159510"/>
            <a:ext cx="7103580" cy="3883482"/>
          </a:xfrm>
          <a:prstGeom prst="rect">
            <a:avLst/>
          </a:prstGeom>
          <a:noFill/>
          <a:ln>
            <a:noFill/>
          </a:ln>
        </p:spPr>
      </p:pic>
    </p:spTree>
    <p:extLst>
      <p:ext uri="{BB962C8B-B14F-4D97-AF65-F5344CB8AC3E}">
        <p14:creationId xmlns:p14="http://schemas.microsoft.com/office/powerpoint/2010/main" val="275004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720349"/>
          </a:xfrm>
        </p:spPr>
        <p:txBody>
          <a:bodyPr>
            <a:noAutofit/>
          </a:bodyPr>
          <a:lstStyle/>
          <a:p>
            <a:pPr marL="0" indent="0">
              <a:buNone/>
            </a:pPr>
            <a:r>
              <a:rPr lang="en-US" altLang="zh-CN" sz="3200" b="0" dirty="0" smtClean="0">
                <a:latin typeface="华文楷体" panose="02010600040101010101" pitchFamily="2" charset="-122"/>
                <a:ea typeface="华文楷体" panose="02010600040101010101" pitchFamily="2" charset="-122"/>
              </a:rPr>
              <a:t>c. </a:t>
            </a:r>
            <a:r>
              <a:rPr lang="zh-CN" altLang="en-US" sz="3200" b="0" dirty="0" smtClean="0">
                <a:latin typeface="华文楷体" panose="02010600040101010101" pitchFamily="2" charset="-122"/>
                <a:ea typeface="华文楷体" panose="02010600040101010101" pitchFamily="2" charset="-122"/>
              </a:rPr>
              <a:t>兄有两红子示例。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a:t>
            </a:r>
            <a:r>
              <a:rPr lang="zh-CN" altLang="en-US" dirty="0">
                <a:latin typeface="华文楷体" panose="02010600040101010101" pitchFamily="2" charset="-122"/>
                <a:ea typeface="华文楷体" panose="02010600040101010101" pitchFamily="2" charset="-122"/>
              </a:rPr>
              <a:t>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147272" y="2413953"/>
            <a:ext cx="7499350" cy="3529648"/>
          </a:xfrm>
          <a:prstGeom prst="rect">
            <a:avLst/>
          </a:prstGeom>
          <a:noFill/>
          <a:ln>
            <a:noFill/>
          </a:ln>
        </p:spPr>
      </p:pic>
    </p:spTree>
    <p:extLst>
      <p:ext uri="{BB962C8B-B14F-4D97-AF65-F5344CB8AC3E}">
        <p14:creationId xmlns:p14="http://schemas.microsoft.com/office/powerpoint/2010/main" val="234497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父一定是黑色，且兄一定有两黑子</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有两种</a:t>
            </a:r>
            <a:r>
              <a:rPr lang="zh-CN" altLang="zh-CN" sz="3200" b="0" dirty="0" smtClean="0">
                <a:latin typeface="华文楷体" panose="02010600040101010101" pitchFamily="2" charset="-122"/>
                <a:ea typeface="华文楷体" panose="02010600040101010101" pitchFamily="2" charset="-122"/>
              </a:rPr>
              <a:t>结构</a:t>
            </a:r>
            <a:r>
              <a:rPr lang="zh-CN" altLang="en-US" sz="3200" b="0" dirty="0" smtClean="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见图。</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zh-CN" sz="3200" dirty="0" smtClean="0">
                <a:latin typeface="华文楷体" panose="02010600040101010101" pitchFamily="2" charset="-122"/>
                <a:ea typeface="华文楷体" panose="02010600040101010101" pitchFamily="2" charset="-122"/>
              </a:rPr>
              <a:t>处理</a:t>
            </a:r>
            <a:r>
              <a:rPr lang="zh-CN" altLang="zh-CN" sz="3200" dirty="0">
                <a:latin typeface="华文楷体" panose="02010600040101010101" pitchFamily="2" charset="-122"/>
                <a:ea typeface="华文楷体" panose="02010600040101010101" pitchFamily="2" charset="-122"/>
              </a:rPr>
              <a:t>方法：</a:t>
            </a:r>
            <a:r>
              <a:rPr lang="zh-CN" altLang="zh-CN" sz="3200" b="0" dirty="0">
                <a:latin typeface="华文楷体" panose="02010600040101010101" pitchFamily="2" charset="-122"/>
                <a:ea typeface="华文楷体" panose="02010600040101010101" pitchFamily="2" charset="-122"/>
              </a:rPr>
              <a:t>进行一次</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旋转或者</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旋转，然后父兄换色，调整结点</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即转为兄黑情况</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43695"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（二）兄红</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5505" y="3359426"/>
            <a:ext cx="5011869" cy="308113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869230" y="3393136"/>
            <a:ext cx="5401743" cy="3047421"/>
          </a:xfrm>
          <a:prstGeom prst="rect">
            <a:avLst/>
          </a:prstGeom>
          <a:noFill/>
          <a:ln>
            <a:noFill/>
          </a:ln>
        </p:spPr>
      </p:pic>
    </p:spTree>
    <p:extLst>
      <p:ext uri="{BB962C8B-B14F-4D97-AF65-F5344CB8AC3E}">
        <p14:creationId xmlns:p14="http://schemas.microsoft.com/office/powerpoint/2010/main" val="144051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（二）兄红示例</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48741" y="1746208"/>
            <a:ext cx="8296412" cy="4197392"/>
          </a:xfrm>
          <a:prstGeom prst="rect">
            <a:avLst/>
          </a:prstGeom>
          <a:noFill/>
          <a:ln>
            <a:noFill/>
          </a:ln>
        </p:spPr>
      </p:pic>
    </p:spTree>
    <p:extLst>
      <p:ext uri="{BB962C8B-B14F-4D97-AF65-F5344CB8AC3E}">
        <p14:creationId xmlns:p14="http://schemas.microsoft.com/office/powerpoint/2010/main" val="2075560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（二）兄红示例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892279" y="1906878"/>
            <a:ext cx="4009335" cy="3857818"/>
          </a:xfrm>
          <a:prstGeom prst="rect">
            <a:avLst/>
          </a:prstGeom>
          <a:noFill/>
          <a:ln>
            <a:noFill/>
          </a:ln>
        </p:spPr>
      </p:pic>
    </p:spTree>
    <p:extLst>
      <p:ext uri="{BB962C8B-B14F-4D97-AF65-F5344CB8AC3E}">
        <p14:creationId xmlns:p14="http://schemas.microsoft.com/office/powerpoint/2010/main" val="1553728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外部查找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757433" cy="5060598"/>
          </a:xfrm>
        </p:spPr>
        <p:txBody>
          <a:bodyPr>
            <a:noAutofit/>
          </a:bodyPr>
          <a:lstStyle/>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上面</a:t>
            </a:r>
            <a:r>
              <a:rPr lang="zh-CN" altLang="zh-CN" sz="2800" b="0" dirty="0" smtClean="0">
                <a:latin typeface="华文楷体" panose="02010600040101010101" pitchFamily="2" charset="-122"/>
                <a:ea typeface="华文楷体" panose="02010600040101010101" pitchFamily="2" charset="-122"/>
              </a:rPr>
              <a:t>各种查找都是</a:t>
            </a:r>
            <a:r>
              <a:rPr lang="zh-CN" altLang="zh-CN" sz="2800" b="0" dirty="0">
                <a:latin typeface="华文楷体" panose="02010600040101010101" pitchFamily="2" charset="-122"/>
                <a:ea typeface="华文楷体" panose="02010600040101010101" pitchFamily="2" charset="-122"/>
              </a:rPr>
              <a:t>基于数据元素能够全部载入内存来讨论其存储结构和算法的</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在</a:t>
            </a:r>
            <a:r>
              <a:rPr lang="zh-CN" altLang="zh-CN" sz="2800" b="0" dirty="0">
                <a:latin typeface="华文楷体" panose="02010600040101010101" pitchFamily="2" charset="-122"/>
                <a:ea typeface="华文楷体" panose="02010600040101010101" pitchFamily="2" charset="-122"/>
              </a:rPr>
              <a:t>实际应用中，数据量往往很大</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数据</a:t>
            </a:r>
            <a:r>
              <a:rPr lang="zh-CN" altLang="zh-CN" sz="2800" b="0" dirty="0" smtClean="0">
                <a:latin typeface="华文楷体" panose="02010600040101010101" pitchFamily="2" charset="-122"/>
                <a:ea typeface="华文楷体" panose="02010600040101010101" pitchFamily="2" charset="-122"/>
              </a:rPr>
              <a:t>存储</a:t>
            </a:r>
            <a:r>
              <a:rPr lang="zh-CN" altLang="zh-CN" sz="2800" b="0" dirty="0">
                <a:latin typeface="华文楷体" panose="02010600040101010101" pitchFamily="2" charset="-122"/>
                <a:ea typeface="华文楷体" panose="02010600040101010101" pitchFamily="2" charset="-122"/>
              </a:rPr>
              <a:t>在外存储器上的文件中</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且</a:t>
            </a:r>
            <a:r>
              <a:rPr lang="zh-CN" altLang="zh-CN" sz="2800" b="0" dirty="0" smtClean="0">
                <a:latin typeface="华文楷体" panose="02010600040101010101" pitchFamily="2" charset="-122"/>
                <a:ea typeface="华文楷体" panose="02010600040101010101" pitchFamily="2" charset="-122"/>
              </a:rPr>
              <a:t>无法</a:t>
            </a:r>
            <a:r>
              <a:rPr lang="zh-CN" altLang="zh-CN" sz="2800" b="0" dirty="0">
                <a:latin typeface="华文楷体" panose="02010600040101010101" pitchFamily="2" charset="-122"/>
                <a:ea typeface="华文楷体" panose="02010600040101010101" pitchFamily="2" charset="-122"/>
              </a:rPr>
              <a:t>一次性载入</a:t>
            </a:r>
            <a:r>
              <a:rPr lang="zh-CN" altLang="zh-CN" sz="2800" b="0" dirty="0" smtClean="0">
                <a:latin typeface="华文楷体" panose="02010600040101010101" pitchFamily="2" charset="-122"/>
                <a:ea typeface="华文楷体" panose="02010600040101010101" pitchFamily="2" charset="-122"/>
              </a:rPr>
              <a:t>内存</a:t>
            </a:r>
            <a:r>
              <a:rPr lang="zh-CN" altLang="en-US" sz="2800" b="0" dirty="0" smtClean="0">
                <a:latin typeface="华文楷体" panose="02010600040101010101" pitchFamily="2" charset="-122"/>
                <a:ea typeface="华文楷体" panose="02010600040101010101" pitchFamily="2" charset="-122"/>
              </a:rPr>
              <a:t>。</a:t>
            </a:r>
            <a:r>
              <a:rPr lang="zh-CN" altLang="zh-CN" sz="2800" b="0" dirty="0" smtClean="0">
                <a:latin typeface="华文楷体" panose="02010600040101010101" pitchFamily="2" charset="-122"/>
                <a:ea typeface="华文楷体" panose="02010600040101010101" pitchFamily="2" charset="-122"/>
              </a:rPr>
              <a:t>数据</a:t>
            </a:r>
            <a:r>
              <a:rPr lang="zh-CN" altLang="zh-CN" sz="2800" b="0" dirty="0">
                <a:latin typeface="华文楷体" panose="02010600040101010101" pitchFamily="2" charset="-122"/>
                <a:ea typeface="华文楷体" panose="02010600040101010101" pitchFamily="2" charset="-122"/>
              </a:rPr>
              <a:t>的存储常是按其写入时间的先后顺序</a:t>
            </a:r>
            <a:r>
              <a:rPr lang="zh-CN" altLang="zh-CN" sz="2800" b="0" dirty="0" smtClean="0">
                <a:latin typeface="华文楷体" panose="02010600040101010101" pitchFamily="2" charset="-122"/>
                <a:ea typeface="华文楷体" panose="02010600040101010101" pitchFamily="2" charset="-122"/>
              </a:rPr>
              <a:t>存储</a:t>
            </a:r>
            <a:r>
              <a:rPr lang="zh-CN" altLang="en-US" sz="2800" b="0" dirty="0" smtClean="0">
                <a:latin typeface="华文楷体" panose="02010600040101010101" pitchFamily="2" charset="-122"/>
                <a:ea typeface="华文楷体" panose="02010600040101010101" pitchFamily="2" charset="-122"/>
              </a:rPr>
              <a:t>，</a:t>
            </a:r>
            <a:r>
              <a:rPr lang="zh-CN" altLang="zh-CN" sz="2800" b="0" dirty="0" smtClean="0">
                <a:latin typeface="华文楷体" panose="02010600040101010101" pitchFamily="2" charset="-122"/>
                <a:ea typeface="华文楷体" panose="02010600040101010101" pitchFamily="2" charset="-122"/>
              </a:rPr>
              <a:t>为了</a:t>
            </a:r>
            <a:r>
              <a:rPr lang="zh-CN" altLang="zh-CN" sz="2800" b="0" dirty="0">
                <a:latin typeface="华文楷体" panose="02010600040101010101" pitchFamily="2" charset="-122"/>
                <a:ea typeface="华文楷体" panose="02010600040101010101" pitchFamily="2" charset="-122"/>
              </a:rPr>
              <a:t>加快数据的查找速度，</a:t>
            </a:r>
            <a:r>
              <a:rPr lang="zh-CN" altLang="zh-CN" sz="2800" dirty="0">
                <a:latin typeface="华文楷体" panose="02010600040101010101" pitchFamily="2" charset="-122"/>
                <a:ea typeface="华文楷体" panose="02010600040101010101" pitchFamily="2" charset="-122"/>
              </a:rPr>
              <a:t>建立索引文件</a:t>
            </a:r>
            <a:r>
              <a:rPr lang="zh-CN" altLang="zh-CN" sz="2800" b="0" dirty="0">
                <a:latin typeface="华文楷体" panose="02010600040101010101" pitchFamily="2" charset="-122"/>
                <a:ea typeface="华文楷体" panose="02010600040101010101" pitchFamily="2" charset="-122"/>
              </a:rPr>
              <a:t>是最普遍的做法</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索引文件</a:t>
            </a:r>
            <a:r>
              <a:rPr lang="zh-CN" altLang="en-US" sz="2800" b="0" dirty="0" smtClean="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a:t>
            </a:r>
            <a:r>
              <a:rPr lang="zh-CN" altLang="zh-CN" sz="2800" b="0" dirty="0" smtClean="0">
                <a:latin typeface="华文楷体" panose="02010600040101010101" pitchFamily="2" charset="-122"/>
                <a:ea typeface="华文楷体" panose="02010600040101010101" pitchFamily="2" charset="-122"/>
              </a:rPr>
              <a:t>和</a:t>
            </a:r>
            <a:r>
              <a:rPr lang="zh-CN" altLang="en-US" sz="2800" b="0" dirty="0" smtClean="0">
                <a:latin typeface="华文楷体" panose="02010600040101010101" pitchFamily="2" charset="-122"/>
                <a:ea typeface="华文楷体" panose="02010600040101010101" pitchFamily="2" charset="-122"/>
              </a:rPr>
              <a:t>所属</a:t>
            </a:r>
            <a:r>
              <a:rPr lang="zh-CN" altLang="zh-CN" sz="2800" b="0" dirty="0" smtClean="0">
                <a:latin typeface="华文楷体" panose="02010600040101010101" pitchFamily="2" charset="-122"/>
                <a:ea typeface="华文楷体" panose="02010600040101010101" pitchFamily="2" charset="-122"/>
              </a:rPr>
              <a:t>数据</a:t>
            </a:r>
            <a:r>
              <a:rPr lang="zh-CN" altLang="zh-CN" sz="2800" b="0" dirty="0">
                <a:latin typeface="华文楷体" panose="02010600040101010101" pitchFamily="2" charset="-122"/>
                <a:ea typeface="华文楷体" panose="02010600040101010101" pitchFamily="2" charset="-122"/>
              </a:rPr>
              <a:t>在原始文件中地址的对应</a:t>
            </a:r>
            <a:r>
              <a:rPr lang="zh-CN" altLang="zh-CN" sz="2800" b="0" dirty="0" smtClean="0">
                <a:latin typeface="华文楷体" panose="02010600040101010101" pitchFamily="2" charset="-122"/>
                <a:ea typeface="华文楷体" panose="02010600040101010101" pitchFamily="2" charset="-122"/>
              </a:rPr>
              <a:t>关系</a:t>
            </a:r>
            <a:r>
              <a:rPr lang="zh-CN" altLang="en-US" sz="2800" b="0" dirty="0" smtClean="0">
                <a:latin typeface="华文楷体" panose="02010600040101010101" pitchFamily="2" charset="-122"/>
                <a:ea typeface="华文楷体" panose="02010600040101010101" pitchFamily="2" charset="-122"/>
              </a:rPr>
              <a:t>，</a:t>
            </a:r>
            <a:r>
              <a:rPr lang="zh-CN" altLang="zh-CN" sz="2800" b="0" dirty="0" smtClean="0">
                <a:latin typeface="华文楷体" panose="02010600040101010101" pitchFamily="2" charset="-122"/>
                <a:ea typeface="华文楷体" panose="02010600040101010101" pitchFamily="2" charset="-122"/>
              </a:rPr>
              <a:t>查找时</a:t>
            </a:r>
            <a:r>
              <a:rPr lang="zh-CN" altLang="en-US" sz="2800" b="0" dirty="0" smtClean="0">
                <a:latin typeface="华文楷体" panose="02010600040101010101" pitchFamily="2" charset="-122"/>
                <a:ea typeface="华文楷体" panose="02010600040101010101" pitchFamily="2" charset="-122"/>
              </a:rPr>
              <a:t>首先</a:t>
            </a:r>
            <a:r>
              <a:rPr lang="zh-CN" altLang="zh-CN" sz="2800" b="0" dirty="0" smtClean="0">
                <a:latin typeface="华文楷体" panose="02010600040101010101" pitchFamily="2" charset="-122"/>
                <a:ea typeface="华文楷体" panose="02010600040101010101" pitchFamily="2" charset="-122"/>
              </a:rPr>
              <a:t>在</a:t>
            </a:r>
            <a:r>
              <a:rPr lang="zh-CN" altLang="zh-CN" sz="2800" b="0" dirty="0">
                <a:latin typeface="华文楷体" panose="02010600040101010101" pitchFamily="2" charset="-122"/>
                <a:ea typeface="华文楷体" panose="02010600040101010101" pitchFamily="2" charset="-122"/>
              </a:rPr>
              <a:t>索引文件中按</a:t>
            </a:r>
            <a:r>
              <a:rPr lang="zh-CN" altLang="zh-CN" sz="2800" b="0" dirty="0" smtClean="0">
                <a:latin typeface="华文楷体" panose="02010600040101010101" pitchFamily="2" charset="-122"/>
                <a:ea typeface="华文楷体" panose="02010600040101010101" pitchFamily="2" charset="-122"/>
              </a:rPr>
              <a:t>关键字查找，找到</a:t>
            </a:r>
            <a:r>
              <a:rPr lang="zh-CN" altLang="zh-CN" sz="2800" b="0" dirty="0">
                <a:latin typeface="华文楷体" panose="02010600040101010101" pitchFamily="2" charset="-122"/>
                <a:ea typeface="华文楷体" panose="02010600040101010101" pitchFamily="2" charset="-122"/>
              </a:rPr>
              <a:t>待查关键字后，通过对应的地址信息</a:t>
            </a:r>
            <a:r>
              <a:rPr lang="zh-CN" altLang="zh-CN" sz="2800" b="0" dirty="0" smtClean="0">
                <a:latin typeface="华文楷体" panose="02010600040101010101" pitchFamily="2" charset="-122"/>
                <a:ea typeface="华文楷体" panose="02010600040101010101" pitchFamily="2" charset="-122"/>
              </a:rPr>
              <a:t>，到数据文件</a:t>
            </a:r>
            <a:r>
              <a:rPr lang="zh-CN" altLang="en-US" sz="2800" b="0" dirty="0" smtClean="0">
                <a:latin typeface="华文楷体" panose="02010600040101010101" pitchFamily="2" charset="-122"/>
                <a:ea typeface="华文楷体" panose="02010600040101010101" pitchFamily="2" charset="-122"/>
              </a:rPr>
              <a:t>就能</a:t>
            </a:r>
            <a:r>
              <a:rPr lang="zh-CN" altLang="zh-CN" sz="2800" b="0" dirty="0" smtClean="0">
                <a:latin typeface="华文楷体" panose="02010600040101010101" pitchFamily="2" charset="-122"/>
                <a:ea typeface="华文楷体" panose="02010600040101010101" pitchFamily="2" charset="-122"/>
              </a:rPr>
              <a:t>读取</a:t>
            </a:r>
            <a:r>
              <a:rPr lang="zh-CN" altLang="en-US" sz="2800" b="0" dirty="0" smtClean="0">
                <a:latin typeface="华文楷体" panose="02010600040101010101" pitchFamily="2" charset="-122"/>
                <a:ea typeface="华文楷体" panose="02010600040101010101" pitchFamily="2" charset="-122"/>
              </a:rPr>
              <a:t>到</a:t>
            </a:r>
            <a:r>
              <a:rPr lang="zh-CN" altLang="zh-CN" sz="2800" b="0" dirty="0" smtClean="0">
                <a:latin typeface="华文楷体" panose="02010600040101010101" pitchFamily="2" charset="-122"/>
                <a:ea typeface="华文楷体" panose="02010600040101010101" pitchFamily="2" charset="-122"/>
              </a:rPr>
              <a:t>目标</a:t>
            </a:r>
            <a:r>
              <a:rPr lang="zh-CN" altLang="zh-CN" sz="2800" b="0" dirty="0">
                <a:latin typeface="华文楷体" panose="02010600040101010101" pitchFamily="2" charset="-122"/>
                <a:ea typeface="华文楷体" panose="02010600040101010101" pitchFamily="2" charset="-122"/>
              </a:rPr>
              <a:t>数据</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smtClean="0">
                <a:latin typeface="华文楷体" panose="02010600040101010101" pitchFamily="2" charset="-122"/>
                <a:ea typeface="华文楷体" panose="02010600040101010101" pitchFamily="2" charset="-122"/>
              </a:rPr>
              <a:t>以下</a:t>
            </a:r>
            <a:r>
              <a:rPr lang="en-US" altLang="zh-CN" sz="2800" b="0" dirty="0" smtClean="0">
                <a:latin typeface="华文楷体" panose="02010600040101010101" pitchFamily="2" charset="-122"/>
                <a:ea typeface="华文楷体" panose="02010600040101010101" pitchFamily="2" charset="-122"/>
              </a:rPr>
              <a:t>B</a:t>
            </a:r>
            <a:r>
              <a:rPr lang="zh-CN" altLang="en-US" sz="2800" b="0" dirty="0" smtClean="0">
                <a:latin typeface="华文楷体" panose="02010600040101010101" pitchFamily="2" charset="-122"/>
                <a:ea typeface="华文楷体" panose="02010600040101010101" pitchFamily="2" charset="-122"/>
              </a:rPr>
              <a:t>树和</a:t>
            </a:r>
            <a:r>
              <a:rPr lang="en-US" altLang="zh-CN" sz="2800" b="0" dirty="0" smtClean="0">
                <a:latin typeface="华文楷体" panose="02010600040101010101" pitchFamily="2" charset="-122"/>
                <a:ea typeface="华文楷体" panose="02010600040101010101" pitchFamily="2" charset="-122"/>
              </a:rPr>
              <a:t>B+</a:t>
            </a:r>
            <a:r>
              <a:rPr lang="zh-CN" altLang="en-US" sz="2800" b="0" dirty="0" smtClean="0">
                <a:latin typeface="华文楷体" panose="02010600040101010101" pitchFamily="2" charset="-122"/>
                <a:ea typeface="华文楷体" panose="02010600040101010101" pitchFamily="2" charset="-122"/>
              </a:rPr>
              <a:t>树就是建立索引文件的两种方法。</a:t>
            </a:r>
            <a:endParaRPr lang="zh-CN" altLang="en-US"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外部查找</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60795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en-US" altLang="zh-CN" sz="2800" dirty="0" smtClean="0">
                <a:solidFill>
                  <a:srgbClr val="FF0000"/>
                </a:solidFill>
                <a:latin typeface="华文楷体" pitchFamily="2" charset="-122"/>
                <a:ea typeface="华文楷体" pitchFamily="2" charset="-122"/>
              </a:rPr>
              <a:t>B</a:t>
            </a:r>
            <a:r>
              <a:rPr lang="zh-CN" altLang="en-US" sz="2800" dirty="0" smtClean="0">
                <a:solidFill>
                  <a:srgbClr val="FF0000"/>
                </a:solidFill>
                <a:latin typeface="华文楷体" pitchFamily="2" charset="-122"/>
                <a:ea typeface="华文楷体" pitchFamily="2" charset="-122"/>
              </a:rPr>
              <a:t>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solidFill>
                  <a:srgbClr val="FF0000"/>
                </a:solidFill>
                <a:latin typeface="华文楷体" pitchFamily="2" charset="-122"/>
                <a:ea typeface="华文楷体" pitchFamily="2" charset="-122"/>
              </a:rPr>
              <a:t> </a:t>
            </a:r>
            <a:r>
              <a:rPr lang="en-US" altLang="zh-CN" sz="2800" dirty="0" smtClean="0">
                <a:latin typeface="华文楷体" pitchFamily="2" charset="-122"/>
                <a:ea typeface="华文楷体" pitchFamily="2" charset="-122"/>
              </a:rPr>
              <a:t>B+</a:t>
            </a:r>
            <a:r>
              <a:rPr lang="zh-CN" altLang="en-US" sz="2800" dirty="0" smtClean="0">
                <a:latin typeface="华文楷体" pitchFamily="2" charset="-122"/>
                <a:ea typeface="华文楷体" pitchFamily="2" charset="-122"/>
              </a:rPr>
              <a:t>树</a:t>
            </a:r>
            <a:endParaRPr lang="en-US" altLang="zh-CN" sz="2800" dirty="0" smtClean="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solidFill>
                  <a:schemeClr val="accent1"/>
                </a:solidFill>
                <a:latin typeface="华文楷体" pitchFamily="2" charset="-122"/>
                <a:ea typeface="华文楷体" pitchFamily="2" charset="-122"/>
              </a:rPr>
              <a:t>外部查找：</a:t>
            </a:r>
            <a:endParaRPr lang="zh-CN" altLang="en-US" sz="3200" b="1" dirty="0">
              <a:solidFill>
                <a:schemeClr val="accent1"/>
              </a:solidFill>
              <a:latin typeface="华文楷体" pitchFamily="2" charset="-122"/>
              <a:ea typeface="华文楷体" pitchFamily="2" charset="-122"/>
            </a:endParaRPr>
          </a:p>
        </p:txBody>
      </p:sp>
    </p:spTree>
    <p:extLst>
      <p:ext uri="{BB962C8B-B14F-4D97-AF65-F5344CB8AC3E}">
        <p14:creationId xmlns:p14="http://schemas.microsoft.com/office/powerpoint/2010/main" val="79253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分块查找</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607028"/>
            <a:ext cx="11088540" cy="310854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折半查找虽具有好的性能，但要求顺序存储时按照关键字排序，这在元素动态变化时耗时较多</a:t>
            </a:r>
            <a:r>
              <a:rPr lang="zh-CN" altLang="zh-CN" sz="2800" dirty="0" smtClean="0">
                <a:latin typeface="华文楷体" panose="02010600040101010101" pitchFamily="2" charset="-122"/>
                <a:ea typeface="华文楷体" panose="02010600040101010101" pitchFamily="2" charset="-122"/>
              </a:rPr>
              <a:t>。顺序</a:t>
            </a:r>
            <a:r>
              <a:rPr lang="zh-CN" altLang="zh-CN" sz="2800" dirty="0">
                <a:latin typeface="华文楷体" panose="02010600040101010101" pitchFamily="2" charset="-122"/>
                <a:ea typeface="华文楷体" panose="02010600040101010101" pitchFamily="2" charset="-122"/>
              </a:rPr>
              <a:t>存储</a:t>
            </a:r>
            <a:r>
              <a:rPr lang="zh-CN" altLang="zh-CN" sz="2800" dirty="0" smtClean="0">
                <a:latin typeface="华文楷体" panose="02010600040101010101" pitchFamily="2" charset="-122"/>
                <a:ea typeface="华文楷体" panose="02010600040101010101" pitchFamily="2" charset="-122"/>
              </a:rPr>
              <a:t>虽然</a:t>
            </a:r>
            <a:r>
              <a:rPr lang="zh-CN" altLang="en-US" sz="2800" dirty="0" smtClean="0">
                <a:latin typeface="华文楷体" panose="02010600040101010101" pitchFamily="2" charset="-122"/>
                <a:ea typeface="华文楷体" panose="02010600040101010101" pitchFamily="2" charset="-122"/>
              </a:rPr>
              <a:t>也</a:t>
            </a:r>
            <a:r>
              <a:rPr lang="zh-CN" altLang="zh-CN" sz="2800" dirty="0" smtClean="0">
                <a:latin typeface="华文楷体" panose="02010600040101010101" pitchFamily="2" charset="-122"/>
                <a:ea typeface="华文楷体" panose="02010600040101010101" pitchFamily="2" charset="-122"/>
              </a:rPr>
              <a:t>可以</a:t>
            </a:r>
            <a:r>
              <a:rPr lang="zh-CN" altLang="zh-CN" sz="2800" dirty="0">
                <a:latin typeface="华文楷体" panose="02010600040101010101" pitchFamily="2" charset="-122"/>
                <a:ea typeface="华文楷体" panose="02010600040101010101" pitchFamily="2" charset="-122"/>
              </a:rPr>
              <a:t>应对元素的动态变化，但查找效率低</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zh-CN" sz="2800" dirty="0" smtClean="0">
                <a:latin typeface="华文楷体" panose="02010600040101010101" pitchFamily="2" charset="-122"/>
                <a:ea typeface="华文楷体" panose="02010600040101010101" pitchFamily="2" charset="-122"/>
              </a:rPr>
              <a:t>综合</a:t>
            </a:r>
            <a:r>
              <a:rPr lang="zh-CN" altLang="zh-CN" sz="2800" dirty="0">
                <a:latin typeface="华文楷体" panose="02010600040101010101" pitchFamily="2" charset="-122"/>
                <a:ea typeface="华文楷体" panose="02010600040101010101" pitchFamily="2" charset="-122"/>
              </a:rPr>
              <a:t>两者提出了</a:t>
            </a:r>
            <a:r>
              <a:rPr lang="zh-CN" altLang="zh-CN" sz="2800" b="1" dirty="0">
                <a:latin typeface="华文楷体" panose="02010600040101010101" pitchFamily="2" charset="-122"/>
                <a:ea typeface="华文楷体" panose="02010600040101010101" pitchFamily="2" charset="-122"/>
              </a:rPr>
              <a:t>分块查找</a:t>
            </a:r>
            <a:r>
              <a:rPr lang="zh-CN" altLang="zh-CN" sz="2800" dirty="0" smtClean="0">
                <a:latin typeface="华文楷体" panose="02010600040101010101" pitchFamily="2" charset="-122"/>
                <a:ea typeface="华文楷体" panose="02010600040101010101" pitchFamily="2" charset="-122"/>
              </a:rPr>
              <a:t>方法</a:t>
            </a:r>
            <a:r>
              <a:rPr lang="zh-CN" altLang="en-US"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smtClean="0">
                <a:latin typeface="华文楷体" panose="02010600040101010101" pitchFamily="2" charset="-122"/>
                <a:ea typeface="华文楷体" panose="02010600040101010101" pitchFamily="2" charset="-122"/>
              </a:rPr>
              <a:t>分块查找是</a:t>
            </a:r>
            <a:r>
              <a:rPr lang="zh-CN" altLang="zh-CN" sz="2800" dirty="0" smtClean="0">
                <a:latin typeface="华文楷体" panose="02010600040101010101" pitchFamily="2" charset="-122"/>
                <a:ea typeface="华文楷体" panose="02010600040101010101" pitchFamily="2" charset="-122"/>
              </a:rPr>
              <a:t>把</a:t>
            </a:r>
            <a:r>
              <a:rPr lang="zh-CN" altLang="zh-CN" sz="2800" dirty="0">
                <a:latin typeface="华文楷体" panose="02010600040101010101" pitchFamily="2" charset="-122"/>
                <a:ea typeface="华文楷体" panose="02010600040101010101" pitchFamily="2" charset="-122"/>
              </a:rPr>
              <a:t>一个大的线性表分解成若干块，块中数据可以无序，任意存放，但块间必须有序</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smtClean="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a:t>
                </a:r>
                <a:r>
                  <a:rPr lang="zh-CN" altLang="zh-CN" sz="3200" dirty="0">
                    <a:ea typeface="华文楷体" panose="02010600040101010101" pitchFamily="2" charset="-122"/>
                    <a:cs typeface="Times New Roman" panose="02020603050405020304" pitchFamily="18" charset="0"/>
                  </a:rPr>
                  <a:t>多路查找树</a:t>
                </a:r>
                <a:r>
                  <a:rPr lang="zh-CN" altLang="zh-CN" sz="3200" b="0" dirty="0">
                    <a:ea typeface="华文楷体" panose="02010600040101010101" pitchFamily="2" charset="-122"/>
                    <a:cs typeface="Times New Roman" panose="02020603050405020304" pitchFamily="18" charset="0"/>
                  </a:rPr>
                  <a:t>，也称多路</a:t>
                </a:r>
                <a:r>
                  <a:rPr lang="zh-CN" altLang="zh-CN" sz="3200" b="0" dirty="0" smtClean="0">
                    <a:ea typeface="华文楷体" panose="02010600040101010101" pitchFamily="2" charset="-122"/>
                    <a:cs typeface="Times New Roman" panose="02020603050405020304" pitchFamily="18" charset="0"/>
                  </a:rPr>
                  <a:t>搜索树</a:t>
                </a:r>
                <a:r>
                  <a:rPr lang="zh-CN" altLang="en-US"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a:p>
                <a:pPr marL="0" indent="0">
                  <a:buNone/>
                </a:pPr>
                <a:r>
                  <a:rPr lang="en-US" altLang="zh-CN" sz="3200" b="0" dirty="0" smtClean="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阶的</a:t>
                </a: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根结点如果有子，则至少有两个儿子、至多有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除了根结点外，每个非叶子结点至少有</a:t>
                </a:r>
                <a14:m>
                  <m:oMath xmlns:m="http://schemas.openxmlformats.org/officeDocument/2006/math">
                    <m:d>
                      <m:dPr>
                        <m:begChr m:val="⌈"/>
                        <m:endChr m:val="⌉"/>
                        <m:ctrlPr>
                          <a:rPr lang="zh-CN" altLang="zh-CN" sz="3200" b="0" i="1">
                            <a:latin typeface="Cambria Math" panose="02040503050406030204" pitchFamily="18" charset="0"/>
                          </a:rPr>
                        </m:ctrlPr>
                      </m:dPr>
                      <m:e>
                        <m:r>
                          <a:rPr lang="en-US" altLang="zh-CN" sz="3200" b="0" i="1">
                            <a:latin typeface="Cambria Math" panose="02040503050406030204" pitchFamily="18" charset="0"/>
                          </a:rPr>
                          <m:t>𝑀</m:t>
                        </m:r>
                        <m:r>
                          <a:rPr lang="en-US" altLang="zh-CN" sz="3200" b="0" i="1">
                            <a:latin typeface="Cambria Math" panose="02040503050406030204" pitchFamily="18" charset="0"/>
                          </a:rPr>
                          <m:t>/2</m:t>
                        </m:r>
                      </m:e>
                    </m:d>
                  </m:oMath>
                </a14:m>
                <a:r>
                  <a:rPr lang="zh-CN" altLang="zh-CN" sz="3200" b="0" dirty="0">
                    <a:ea typeface="华文楷体" panose="02010600040101010101" pitchFamily="2" charset="-122"/>
                    <a:cs typeface="Times New Roman" panose="02020603050405020304" pitchFamily="18" charset="0"/>
                  </a:rPr>
                  <a:t>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r>
                  <a:rPr lang="zh-CN" altLang="zh-CN" sz="3200" b="0" dirty="0" smtClean="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p:txBody>
          </p:sp>
        </mc:Choice>
        <mc:Fallback>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4" t="-726" r="-147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1113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smtClean="0">
                    <a:ea typeface="华文楷体" panose="02010600040101010101" pitchFamily="2" charset="-122"/>
                    <a:cs typeface="Times New Roman" panose="02020603050405020304" pitchFamily="18" charset="0"/>
                  </a:rPr>
                  <a:t>非</a:t>
                </a:r>
                <a:r>
                  <a:rPr lang="zh-CN" altLang="zh-CN" sz="3200" b="0" dirty="0">
                    <a:ea typeface="华文楷体" panose="02010600040101010101" pitchFamily="2" charset="-122"/>
                    <a:cs typeface="Times New Roman" panose="02020603050405020304" pitchFamily="18" charset="0"/>
                  </a:rPr>
                  <a:t>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为结点中关键字的个数，</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的数据在原始文件中的地址，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个关键字就意味着该结点有</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a:t>
                </a:r>
                <a:r>
                  <a:rPr lang="zh-CN" altLang="zh-CN" sz="3200" b="0" dirty="0" smtClean="0">
                    <a:ea typeface="华文楷体" panose="02010600040101010101" pitchFamily="2" charset="-122"/>
                    <a:cs typeface="Times New Roman" panose="02020603050405020304" pitchFamily="18" charset="0"/>
                  </a:rPr>
                  <a:t>孩子</a:t>
                </a:r>
                <a:endParaRPr lang="en-US" altLang="zh-CN" sz="3200" b="0" dirty="0" smtClean="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smtClean="0">
                    <a:ea typeface="华文楷体" panose="02010600040101010101" pitchFamily="2" charset="-122"/>
                    <a:cs typeface="Times New Roman" panose="02020603050405020304" pitchFamily="18" charset="0"/>
                  </a:rPr>
                  <a:t>叶子</a:t>
                </a:r>
                <a:r>
                  <a:rPr lang="zh-CN" altLang="zh-CN" sz="3200" b="0" dirty="0">
                    <a:ea typeface="华文楷体" panose="02010600040101010101" pitchFamily="2" charset="-122"/>
                    <a:cs typeface="Times New Roman" panose="02020603050405020304" pitchFamily="18" charset="0"/>
                  </a:rPr>
                  <a:t>结点都在同一层上，且不带任何信息，可以视做空结点、表示查找失败。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148" t="-361" r="-4749" b="-252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23116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树示例：</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首先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为</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该孩子结点的第二个关键字</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找到后，其右侧空心箭头即标识其数据在原始数据文件中的具体地址。</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树每层只查找一个结点，如果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树中一个结点的大小通常也取一次磁盘读取的数据量（称一个数据块）。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，所以它比二叉查找树高度要少。一棵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树最多有多少结点？最少有多少结点？或者说</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树最多有多高？最少有多高？这几个问题留待课后思考。</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树的查找</a:t>
            </a:r>
            <a:endParaRPr lang="zh-CN" altLang="en-US" dirty="0">
              <a:latin typeface="华文楷体" panose="02010600040101010101" pitchFamily="2" charset="-122"/>
              <a:ea typeface="华文楷体" panose="02010600040101010101" pitchFamily="2" charset="-122"/>
            </a:endParaRP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树的插入</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178903" y="2124010"/>
            <a:ext cx="4631636" cy="2246769"/>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树</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中插入关键字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，按照上节查找方法，找到最后一层的最后一个结点，将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之间，该结点关键字个数由</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变为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631634" y="1040019"/>
            <a:ext cx="7354957" cy="3602698"/>
          </a:xfrm>
          <a:prstGeom prst="rect">
            <a:avLst/>
          </a:prstGeom>
          <a:noFill/>
          <a:ln>
            <a:noFill/>
          </a:ln>
        </p:spPr>
      </p:pic>
      <p:sp>
        <p:nvSpPr>
          <p:cNvPr id="8" name="文本框 7"/>
          <p:cNvSpPr txBox="1"/>
          <p:nvPr/>
        </p:nvSpPr>
        <p:spPr>
          <a:xfrm>
            <a:off x="238538" y="5167678"/>
            <a:ext cx="11370367" cy="1384995"/>
          </a:xfrm>
          <a:prstGeom prst="rect">
            <a:avLst/>
          </a:prstGeom>
          <a:noFill/>
        </p:spPr>
        <p:txBody>
          <a:bodyPr wrap="square" rtlCol="0">
            <a:spAutoFit/>
          </a:bodyPr>
          <a:lstStyle/>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，因插入后所在结点的关键字个数大于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（孩子个数大于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），须将将结点一分为二分裂。分裂时，将中间关键字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上升到父结点。如果父结点关键字个数超量，父结点也要分裂、上升。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281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smtClean="0">
                <a:latin typeface="华文楷体" panose="02010600040101010101" pitchFamily="2" charset="-122"/>
                <a:ea typeface="华文楷体" panose="02010600040101010101" pitchFamily="2" charset="-122"/>
              </a:rPr>
              <a:t>新建一棵</a:t>
            </a: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树：是一个结点逐一插入的过程</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smtClean="0">
                <a:latin typeface="华文楷体" panose="02010600040101010101" pitchFamily="2" charset="-122"/>
                <a:ea typeface="华文楷体" panose="02010600040101010101" pitchFamily="2" charset="-122"/>
              </a:rPr>
              <a:t>新建一棵</a:t>
            </a: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树：是一个结点逐一插入的过程</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665010"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从新建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树的过程可以看出</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en-US" altLang="zh-CN" sz="2800" b="0" dirty="0" smtClean="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树定义中，为什么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树可以为空；为什么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树中根最少有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个孩子（</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个关键字），而不是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树中非根的中间结点，孩子个数最少为</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个</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插入操作总结如下</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357188" indent="0">
                  <a:buNone/>
                </a:pPr>
                <a:r>
                  <a:rPr lang="zh-CN" altLang="zh-CN" sz="2800" b="0" dirty="0" smtClean="0">
                    <a:ea typeface="华文楷体" panose="02010600040101010101" pitchFamily="2" charset="-122"/>
                    <a:cs typeface="Times New Roman" panose="02020603050405020304" pitchFamily="18" charset="0"/>
                  </a:rPr>
                  <a:t>首先</a:t>
                </a:r>
                <a:r>
                  <a:rPr lang="zh-CN" altLang="zh-CN" sz="2800" b="0" dirty="0">
                    <a:ea typeface="华文楷体" panose="02010600040101010101" pitchFamily="2" charset="-122"/>
                    <a:cs typeface="Times New Roman" panose="02020603050405020304" pitchFamily="18" charset="0"/>
                  </a:rPr>
                  <a:t>找到最后一层空结点位置，在其父结点处插入一个关键字，如果父结点中关键字个数在插入前已达上限（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665010" cy="5060598"/>
              </a:xfrm>
              <a:blipFill>
                <a:blip r:embed="rId3"/>
                <a:stretch>
                  <a:fillRect l="-888" t="-482" b="-325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树的插入</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8622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0" indent="0">
              <a:buNone/>
            </a:pPr>
            <a:r>
              <a:rPr lang="zh-CN" altLang="zh-CN" sz="2800" b="0" dirty="0" smtClean="0">
                <a:ea typeface="华文楷体" panose="02010600040101010101" pitchFamily="2" charset="-122"/>
                <a:cs typeface="Times New Roman" panose="02020603050405020304" pitchFamily="18" charset="0"/>
              </a:rPr>
              <a:t>首先</a:t>
            </a:r>
            <a:r>
              <a:rPr lang="zh-CN" altLang="zh-CN" sz="2800" b="0" dirty="0">
                <a:ea typeface="华文楷体" panose="02010600040101010101" pitchFamily="2" charset="-122"/>
                <a:cs typeface="Times New Roman" panose="02020603050405020304" pitchFamily="18" charset="0"/>
              </a:rPr>
              <a:t>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树的高度。插入后如果引起结点分裂，最差情况是每一层都分裂、上移，直到根结点。所以总的时间消耗是</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树高度的两倍</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树的插入算法性能分析</a:t>
            </a:r>
            <a:endParaRPr lang="zh-CN" altLang="en-US" dirty="0">
              <a:latin typeface="华文楷体" panose="02010600040101010101" pitchFamily="2" charset="-122"/>
              <a:ea typeface="华文楷体" panose="02010600040101010101" pitchFamily="2" charset="-122"/>
            </a:endParaRPr>
          </a:p>
        </p:txBody>
      </p:sp>
      <p:sp>
        <p:nvSpPr>
          <p:cNvPr id="2" name="椭圆 1"/>
          <p:cNvSpPr/>
          <p:nvPr/>
        </p:nvSpPr>
        <p:spPr>
          <a:xfrm>
            <a:off x="11630025" y="6429375"/>
            <a:ext cx="157163" cy="140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0305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静态查找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 *</a:t>
            </a: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 *</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分块查找</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607028"/>
            <a:ext cx="11088540"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华文楷体" panose="02010600040101010101" pitchFamily="2" charset="-122"/>
                <a:ea typeface="华文楷体" panose="02010600040101010101" pitchFamily="2" charset="-122"/>
              </a:rPr>
              <a:t>要</a:t>
            </a:r>
            <a:r>
              <a:rPr lang="zh-CN" altLang="zh-CN" sz="2800" dirty="0">
                <a:latin typeface="华文楷体" panose="02010600040101010101" pitchFamily="2" charset="-122"/>
                <a:ea typeface="华文楷体" panose="02010600040101010101" pitchFamily="2" charset="-122"/>
              </a:rPr>
              <a:t>建立一个索引表，把每块中最大关键字值作为索引表的关键字，从小到大顺序存放在一个辅助数组中。查找时</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可以</a:t>
            </a:r>
            <a:r>
              <a:rPr lang="zh-CN" altLang="zh-CN" sz="2800" dirty="0" smtClean="0">
                <a:latin typeface="华文楷体" panose="02010600040101010101" pitchFamily="2" charset="-122"/>
                <a:ea typeface="华文楷体" panose="02010600040101010101" pitchFamily="2" charset="-122"/>
              </a:rPr>
              <a:t>先</a:t>
            </a:r>
            <a:r>
              <a:rPr lang="zh-CN" altLang="zh-CN" sz="2800" dirty="0">
                <a:latin typeface="华文楷体" panose="02010600040101010101" pitchFamily="2" charset="-122"/>
                <a:ea typeface="华文楷体" panose="02010600040101010101" pitchFamily="2" charset="-122"/>
              </a:rPr>
              <a:t>在索引表</a:t>
            </a:r>
            <a:r>
              <a:rPr lang="zh-CN" altLang="zh-CN" sz="2800" dirty="0" smtClean="0">
                <a:latin typeface="华文楷体" panose="02010600040101010101" pitchFamily="2" charset="-122"/>
                <a:ea typeface="华文楷体" panose="02010600040101010101" pitchFamily="2" charset="-122"/>
              </a:rPr>
              <a:t>中折半</a:t>
            </a:r>
            <a:r>
              <a:rPr lang="zh-CN" altLang="zh-CN" sz="2800" dirty="0">
                <a:latin typeface="华文楷体" panose="02010600040101010101" pitchFamily="2" charset="-122"/>
                <a:ea typeface="华文楷体" panose="02010600040101010101" pitchFamily="2" charset="-122"/>
              </a:rPr>
              <a:t>查找，确定要找的元素所在的块，然后</a:t>
            </a:r>
            <a:r>
              <a:rPr lang="zh-CN" altLang="zh-CN" sz="2800" dirty="0" smtClean="0">
                <a:latin typeface="华文楷体" panose="02010600040101010101" pitchFamily="2" charset="-122"/>
                <a:ea typeface="华文楷体" panose="02010600040101010101" pitchFamily="2" charset="-122"/>
              </a:rPr>
              <a:t>在块</a:t>
            </a:r>
            <a:r>
              <a:rPr lang="zh-CN" altLang="zh-CN" sz="2800" dirty="0">
                <a:latin typeface="华文楷体" panose="02010600040101010101" pitchFamily="2" charset="-122"/>
                <a:ea typeface="华文楷体" panose="02010600040101010101" pitchFamily="2" charset="-122"/>
              </a:rPr>
              <a:t>中采用顺序查找，即可找到对应的元素</a:t>
            </a:r>
            <a:r>
              <a:rPr lang="zh-CN" altLang="zh-CN" sz="2800" dirty="0" smtClean="0">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故该方法也称“索引顺序查找”。</a:t>
            </a:r>
            <a:endParaRPr lang="en-US" altLang="zh-CN" sz="2800" b="1"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smtClean="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66527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树的删除</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457198" y="1507784"/>
            <a:ext cx="10535480" cy="440120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在原始数据文件中删除数据，只需要在其</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树索引文件中删除该数据关键字</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r>
              <a:rPr lang="zh-CN" altLang="zh-CN" sz="2800" dirty="0" smtClean="0">
                <a:latin typeface="华文楷体" panose="02010600040101010101" pitchFamily="2" charset="-122"/>
                <a:ea typeface="华文楷体" panose="02010600040101010101" pitchFamily="2" charset="-122"/>
              </a:rPr>
              <a:t>原始</a:t>
            </a:r>
            <a:r>
              <a:rPr lang="zh-CN" altLang="zh-CN" sz="2800" dirty="0">
                <a:latin typeface="华文楷体" panose="02010600040101010101" pitchFamily="2" charset="-122"/>
                <a:ea typeface="华文楷体" panose="02010600040101010101" pitchFamily="2" charset="-122"/>
              </a:rPr>
              <a:t>文件中数据可以暂时不做处理，留在后面做定期批量数据维护时清理</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r>
              <a:rPr lang="zh-CN" altLang="zh-CN" sz="2800" dirty="0" smtClean="0">
                <a:latin typeface="华文楷体" panose="02010600040101010101" pitchFamily="2" charset="-122"/>
                <a:ea typeface="华文楷体" panose="02010600040101010101" pitchFamily="2" charset="-122"/>
              </a:rPr>
              <a:t>。</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8518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smtClean="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454715" y="2025856"/>
                <a:ext cx="3331472"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如果所在结点中原本关键字个数就大于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𝑀</m:t>
                        </m:r>
                        <m:r>
                          <a:rPr lang="en-US" altLang="zh-CN" sz="2800" i="1">
                            <a:latin typeface="Cambria Math" panose="02040503050406030204" pitchFamily="18" charset="0"/>
                          </a:rPr>
                          <m:t>/2</m:t>
                        </m:r>
                      </m:e>
                    </m:d>
                  </m:oMath>
                </a14:m>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smtClean="0">
                  <a:latin typeface="华文楷体" panose="02010600040101010101" pitchFamily="2" charset="-122"/>
                  <a:ea typeface="华文楷体" panose="02010600040101010101" pitchFamily="2" charset="-122"/>
                </a:endParaRPr>
              </a:p>
              <a:p>
                <a:r>
                  <a:rPr lang="zh-CN" altLang="zh-CN" sz="2800" dirty="0" smtClean="0">
                    <a:latin typeface="华文楷体" panose="02010600040101010101" pitchFamily="2" charset="-122"/>
                    <a:ea typeface="华文楷体" panose="02010600040101010101" pitchFamily="2" charset="-122"/>
                  </a:rPr>
                  <a:t>直接</a:t>
                </a:r>
                <a:r>
                  <a:rPr lang="zh-CN" altLang="zh-CN" sz="2800" dirty="0">
                    <a:latin typeface="华文楷体" panose="02010600040101010101" pitchFamily="2" charset="-122"/>
                    <a:ea typeface="华文楷体" panose="02010600040101010101" pitchFamily="2" charset="-122"/>
                  </a:rPr>
                  <a:t>删除关键字，并将结点前的关键字个数减</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即可</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如删</a:t>
                </a:r>
                <a:r>
                  <a:rPr lang="en-US" altLang="zh-CN" sz="2800" dirty="0" smtClean="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54715" y="2025856"/>
                <a:ext cx="3331472" cy="3970318"/>
              </a:xfrm>
              <a:prstGeom prst="rect">
                <a:avLst/>
              </a:prstGeom>
              <a:blipFill>
                <a:blip r:embed="rId3"/>
                <a:stretch>
                  <a:fillRect l="-3846" t="-1534" b="-3221"/>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994495" y="1768681"/>
            <a:ext cx="7871584" cy="4697896"/>
          </a:xfrm>
          <a:prstGeom prst="rect">
            <a:avLst/>
          </a:prstGeom>
          <a:noFill/>
          <a:ln>
            <a:noFill/>
          </a:ln>
        </p:spPr>
      </p:pic>
    </p:spTree>
    <p:extLst>
      <p:ext uri="{BB962C8B-B14F-4D97-AF65-F5344CB8AC3E}">
        <p14:creationId xmlns:p14="http://schemas.microsoft.com/office/powerpoint/2010/main" val="180503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smtClean="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2097" y="2531066"/>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smtClean="0">
                <a:latin typeface="华文楷体" panose="02010600040101010101" pitchFamily="2" charset="-122"/>
                <a:ea typeface="华文楷体" panose="02010600040101010101" pitchFamily="2" charset="-122"/>
              </a:rPr>
              <a:t>删除</a:t>
            </a:r>
            <a:r>
              <a:rPr lang="en-US" altLang="zh-CN" sz="2800" dirty="0" smtClean="0">
                <a:latin typeface="华文楷体" panose="02010600040101010101" pitchFamily="2" charset="-122"/>
                <a:ea typeface="华文楷体" panose="02010600040101010101" pitchFamily="2" charset="-122"/>
              </a:rPr>
              <a:t>92</a:t>
            </a:r>
            <a:r>
              <a:rPr lang="zh-CN" altLang="en-US" sz="2800" dirty="0" smtClean="0">
                <a:latin typeface="华文楷体" panose="02010600040101010101" pitchFamily="2" charset="-122"/>
                <a:ea typeface="华文楷体" panose="02010600040101010101" pitchFamily="2" charset="-122"/>
              </a:rPr>
              <a:t>后</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356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727587" y="367644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smtClean="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2677656"/>
              </a:xfrm>
              <a:prstGeom prst="rect">
                <a:avLst/>
              </a:prstGeom>
              <a:noFill/>
            </p:spPr>
            <p:txBody>
              <a:bodyPr wrap="square" rtlCol="0">
                <a:spAutoFit/>
              </a:bodyPr>
              <a:lstStyle/>
              <a:p>
                <a:r>
                  <a:rPr lang="zh-CN" altLang="zh-CN" sz="2800" dirty="0" smtClean="0">
                    <a:latin typeface="华文楷体" panose="02010600040101010101" pitchFamily="2" charset="-122"/>
                    <a:ea typeface="华文楷体" panose="02010600040101010101" pitchFamily="2" charset="-122"/>
                  </a:rPr>
                  <a:t>如果</a:t>
                </a:r>
                <a:r>
                  <a:rPr lang="zh-CN" altLang="zh-CN" sz="2800" dirty="0">
                    <a:latin typeface="华文楷体" panose="02010600040101010101" pitchFamily="2" charset="-122"/>
                    <a:ea typeface="华文楷体" panose="02010600040101010101" pitchFamily="2" charset="-122"/>
                  </a:rPr>
                  <a:t>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，且左、右兄弟结点中有孩子个数非最小值</a:t>
                </a:r>
                <a:r>
                  <a:rPr lang="en-US" altLang="zh-CN" sz="2800" dirty="0" smtClean="0">
                    <a:latin typeface="华文楷体" panose="02010600040101010101" pitchFamily="2" charset="-122"/>
                    <a:ea typeface="华文楷体" panose="02010600040101010101" pitchFamily="2" charset="-122"/>
                  </a:rPr>
                  <a:t>:</a:t>
                </a:r>
              </a:p>
              <a:p>
                <a:r>
                  <a:rPr lang="zh-CN" altLang="zh-CN" sz="2800" dirty="0" smtClean="0">
                    <a:latin typeface="华文楷体" panose="02010600040101010101" pitchFamily="2" charset="-122"/>
                    <a:ea typeface="华文楷体" panose="02010600040101010101" pitchFamily="2" charset="-122"/>
                  </a:rPr>
                  <a:t>从</a:t>
                </a:r>
                <a:r>
                  <a:rPr lang="zh-CN" altLang="zh-CN" sz="2800" dirty="0">
                    <a:latin typeface="华文楷体" panose="02010600040101010101" pitchFamily="2" charset="-122"/>
                    <a:ea typeface="华文楷体" panose="02010600040101010101" pitchFamily="2" charset="-122"/>
                  </a:rPr>
                  <a:t>关键字个数非下限的兄弟处借过来一个</a:t>
                </a:r>
                <a:r>
                  <a:rPr lang="zh-CN" altLang="zh-CN" sz="2800" dirty="0" smtClean="0">
                    <a:latin typeface="华文楷体" panose="02010600040101010101" pitchFamily="2" charset="-122"/>
                    <a:ea typeface="华文楷体" panose="02010600040101010101" pitchFamily="2" charset="-122"/>
                  </a:rPr>
                  <a:t>。如果从</a:t>
                </a:r>
                <a:r>
                  <a:rPr lang="zh-CN" altLang="zh-CN" sz="2800" dirty="0">
                    <a:latin typeface="华文楷体" panose="02010600040101010101" pitchFamily="2" charset="-122"/>
                    <a:ea typeface="华文楷体" panose="02010600040101010101" pitchFamily="2" charset="-122"/>
                  </a:rPr>
                  <a:t>左边兄弟结点处借，借最大关键字；</a:t>
                </a:r>
                <a:r>
                  <a:rPr lang="zh-CN" altLang="zh-CN" sz="2800" dirty="0" smtClean="0">
                    <a:latin typeface="华文楷体" panose="02010600040101010101" pitchFamily="2" charset="-122"/>
                    <a:ea typeface="华文楷体" panose="02010600040101010101" pitchFamily="2" charset="-122"/>
                  </a:rPr>
                  <a:t>如果从</a:t>
                </a:r>
                <a:r>
                  <a:rPr lang="zh-CN" altLang="zh-CN" sz="2800" dirty="0">
                    <a:latin typeface="华文楷体" panose="02010600040101010101" pitchFamily="2" charset="-122"/>
                    <a:ea typeface="华文楷体" panose="02010600040101010101" pitchFamily="2" charset="-122"/>
                  </a:rPr>
                  <a:t>右边兄弟结点处借，借最小值。借来的关键字和父结点的一个关键字交换，将换来的父结点关键字追加到删除关键字的结点中</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如删</a:t>
                </a:r>
                <a:r>
                  <a:rPr lang="en-US" altLang="zh-CN" sz="2800" dirty="0" smtClean="0">
                    <a:latin typeface="华文楷体" panose="02010600040101010101" pitchFamily="2" charset="-122"/>
                    <a:ea typeface="华文楷体" panose="02010600040101010101" pitchFamily="2" charset="-122"/>
                  </a:rPr>
                  <a:t>20</a:t>
                </a:r>
                <a:r>
                  <a:rPr lang="zh-CN" altLang="en-US" sz="2800" dirty="0" smtClean="0">
                    <a:latin typeface="华文楷体" panose="02010600040101010101" pitchFamily="2" charset="-122"/>
                    <a:ea typeface="华文楷体" panose="02010600040101010101" pitchFamily="2" charset="-122"/>
                  </a:rPr>
                  <a:t>后</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2677656"/>
              </a:xfrm>
              <a:prstGeom prst="rect">
                <a:avLst/>
              </a:prstGeom>
              <a:blipFill>
                <a:blip r:embed="rId4"/>
                <a:stretch>
                  <a:fillRect l="-1134" t="-2506" r="-567"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127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smtClean="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smtClean="0">
                    <a:latin typeface="华文楷体" panose="02010600040101010101" pitchFamily="2" charset="-122"/>
                    <a:ea typeface="华文楷体" panose="02010600040101010101" pitchFamily="2" charset="-122"/>
                  </a:rPr>
                  <a:t>如果</a:t>
                </a:r>
                <a:r>
                  <a:rPr lang="zh-CN" altLang="zh-CN" sz="2800" dirty="0">
                    <a:latin typeface="华文楷体" panose="02010600040101010101" pitchFamily="2" charset="-122"/>
                    <a:ea typeface="华文楷体" panose="02010600040101010101" pitchFamily="2" charset="-122"/>
                  </a:rPr>
                  <a:t>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如删</a:t>
                </a:r>
                <a:r>
                  <a:rPr lang="en-US" altLang="zh-CN" sz="2800" dirty="0" smtClean="0">
                    <a:latin typeface="华文楷体" panose="02010600040101010101" pitchFamily="2" charset="-122"/>
                    <a:ea typeface="华文楷体" panose="02010600040101010101" pitchFamily="2" charset="-122"/>
                  </a:rPr>
                  <a:t>18</a:t>
                </a:r>
                <a:r>
                  <a:rPr lang="zh-CN" altLang="en-US" sz="2800" dirty="0" smtClean="0">
                    <a:latin typeface="华文楷体" panose="02010600040101010101" pitchFamily="2" charset="-122"/>
                    <a:ea typeface="华文楷体" panose="02010600040101010101" pitchFamily="2" charset="-122"/>
                  </a:rPr>
                  <a:t>后</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smtClean="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smtClean="0">
                    <a:latin typeface="华文楷体" panose="02010600040101010101" pitchFamily="2" charset="-122"/>
                    <a:ea typeface="华文楷体" panose="02010600040101010101" pitchFamily="2" charset="-122"/>
                  </a:rPr>
                  <a:t>如果</a:t>
                </a:r>
                <a:r>
                  <a:rPr lang="zh-CN" altLang="zh-CN" sz="2800" dirty="0">
                    <a:latin typeface="华文楷体" panose="02010600040101010101" pitchFamily="2" charset="-122"/>
                    <a:ea typeface="华文楷体" panose="02010600040101010101" pitchFamily="2" charset="-122"/>
                  </a:rPr>
                  <a:t>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如删</a:t>
                </a:r>
                <a:r>
                  <a:rPr lang="en-US" altLang="zh-CN" sz="2800" dirty="0" smtClean="0">
                    <a:latin typeface="华文楷体" panose="02010600040101010101" pitchFamily="2" charset="-122"/>
                    <a:ea typeface="华文楷体" panose="02010600040101010101" pitchFamily="2" charset="-122"/>
                  </a:rPr>
                  <a:t>18</a:t>
                </a:r>
                <a:r>
                  <a:rPr lang="zh-CN" altLang="en-US" sz="2800" dirty="0" smtClean="0">
                    <a:latin typeface="华文楷体" panose="02010600040101010101" pitchFamily="2" charset="-122"/>
                    <a:ea typeface="华文楷体" panose="02010600040101010101" pitchFamily="2" charset="-122"/>
                  </a:rPr>
                  <a:t>后</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en-US" altLang="zh-CN" dirty="0" smtClean="0"/>
              <a:t>.</a:t>
            </a:r>
            <a:r>
              <a:rPr lang="zh-CN" altLang="zh-CN" dirty="0">
                <a:latin typeface="华文楷体" panose="02010600040101010101" pitchFamily="2" charset="-122"/>
                <a:ea typeface="华文楷体" panose="02010600040101010101" pitchFamily="2" charset="-122"/>
              </a:rPr>
              <a:t>待删的关键字在中间层，下层仍为非叶子结点层</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a:t>
            </a:r>
            <a:r>
              <a:rPr lang="zh-CN" altLang="zh-CN" sz="2800" dirty="0" smtClean="0">
                <a:latin typeface="华文楷体" panose="02010600040101010101" pitchFamily="2" charset="-122"/>
                <a:ea typeface="华文楷体" panose="02010600040101010101" pitchFamily="2" charset="-122"/>
              </a:rPr>
              <a:t>左侧</a:t>
            </a:r>
            <a:r>
              <a:rPr lang="zh-CN" altLang="en-US" sz="2800" dirty="0" smtClean="0">
                <a:latin typeface="华文楷体" panose="02010600040101010101" pitchFamily="2" charset="-122"/>
                <a:ea typeface="华文楷体" panose="02010600040101010101" pitchFamily="2" charset="-122"/>
              </a:rPr>
              <a:t>子树中</a:t>
            </a:r>
            <a:r>
              <a:rPr lang="zh-CN" altLang="zh-CN" sz="2800" dirty="0" smtClean="0">
                <a:latin typeface="华文楷体" panose="02010600040101010101" pitchFamily="2" charset="-122"/>
                <a:ea typeface="华文楷体" panose="02010600040101010101" pitchFamily="2" charset="-122"/>
              </a:rPr>
              <a:t>找到</a:t>
            </a:r>
            <a:r>
              <a:rPr lang="zh-CN" altLang="zh-CN" sz="2800" dirty="0">
                <a:latin typeface="华文楷体" panose="02010600040101010101" pitchFamily="2" charset="-122"/>
                <a:ea typeface="华文楷体" panose="02010600040101010101" pitchFamily="2" charset="-122"/>
              </a:rPr>
              <a:t>最大关键字或者顺着关键字</a:t>
            </a:r>
            <a:r>
              <a:rPr lang="zh-CN" altLang="zh-CN" sz="2800" dirty="0" smtClean="0">
                <a:latin typeface="华文楷体" panose="02010600040101010101" pitchFamily="2" charset="-122"/>
                <a:ea typeface="华文楷体" panose="02010600040101010101" pitchFamily="2" charset="-122"/>
              </a:rPr>
              <a:t>右侧</a:t>
            </a:r>
            <a:r>
              <a:rPr lang="zh-CN" altLang="en-US" sz="2800" dirty="0" smtClean="0">
                <a:latin typeface="华文楷体" panose="02010600040101010101" pitchFamily="2" charset="-122"/>
                <a:ea typeface="华文楷体" panose="02010600040101010101" pitchFamily="2" charset="-122"/>
              </a:rPr>
              <a:t>子树中</a:t>
            </a:r>
            <a:r>
              <a:rPr lang="zh-CN" altLang="zh-CN" sz="2800" dirty="0" smtClean="0">
                <a:latin typeface="华文楷体" panose="02010600040101010101" pitchFamily="2" charset="-122"/>
                <a:ea typeface="华文楷体" panose="02010600040101010101" pitchFamily="2" charset="-122"/>
              </a:rPr>
              <a:t>找到</a:t>
            </a:r>
            <a:r>
              <a:rPr lang="zh-CN" altLang="zh-CN" sz="2800" dirty="0">
                <a:latin typeface="华文楷体" panose="02010600040101010101" pitchFamily="2" charset="-122"/>
                <a:ea typeface="华文楷体" panose="02010600040101010101" pitchFamily="2" charset="-122"/>
              </a:rPr>
              <a:t>最小</a:t>
            </a:r>
            <a:r>
              <a:rPr lang="zh-CN" altLang="zh-CN" sz="2800" dirty="0" smtClean="0">
                <a:latin typeface="华文楷体" panose="02010600040101010101" pitchFamily="2" charset="-122"/>
                <a:ea typeface="华文楷体" panose="02010600040101010101" pitchFamily="2" charset="-122"/>
              </a:rPr>
              <a:t>关键字</a:t>
            </a:r>
            <a:r>
              <a:rPr lang="zh-CN" altLang="en-US" sz="2800" dirty="0" smtClean="0">
                <a:latin typeface="华文楷体" panose="02010600040101010101" pitchFamily="2" charset="-122"/>
                <a:ea typeface="华文楷体" panose="02010600040101010101" pitchFamily="2" charset="-122"/>
              </a:rPr>
              <a:t>作为替身</a:t>
            </a:r>
            <a:r>
              <a:rPr lang="zh-CN" altLang="zh-CN" sz="2800" dirty="0" smtClean="0">
                <a:latin typeface="华文楷体" panose="02010600040101010101" pitchFamily="2" charset="-122"/>
                <a:ea typeface="华文楷体" panose="02010600040101010101" pitchFamily="2" charset="-122"/>
              </a:rPr>
              <a:t>替代</a:t>
            </a:r>
            <a:r>
              <a:rPr lang="zh-CN" altLang="zh-CN" sz="2800" dirty="0">
                <a:latin typeface="华文楷体" panose="02010600040101010101" pitchFamily="2" charset="-122"/>
                <a:ea typeface="华文楷体" panose="02010600040101010101" pitchFamily="2" charset="-122"/>
              </a:rPr>
              <a:t>之</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显然替身都在</a:t>
            </a:r>
            <a:r>
              <a:rPr lang="zh-CN" altLang="zh-CN" sz="2800" dirty="0" smtClean="0">
                <a:latin typeface="华文楷体" panose="02010600040101010101" pitchFamily="2" charset="-122"/>
                <a:ea typeface="华文楷体" panose="02010600040101010101" pitchFamily="2" charset="-122"/>
              </a:rPr>
              <a:t>最后</a:t>
            </a:r>
            <a:r>
              <a:rPr lang="zh-CN" altLang="zh-CN" sz="2800" dirty="0">
                <a:latin typeface="华文楷体" panose="02010600040101010101" pitchFamily="2" charset="-122"/>
                <a:ea typeface="华文楷体" panose="02010600040101010101" pitchFamily="2" charset="-122"/>
              </a:rPr>
              <a:t>一层非叶子</a:t>
            </a:r>
            <a:r>
              <a:rPr lang="zh-CN" altLang="zh-CN" sz="2800" dirty="0" smtClean="0">
                <a:latin typeface="华文楷体" panose="02010600040101010101" pitchFamily="2" charset="-122"/>
                <a:ea typeface="华文楷体" panose="02010600040101010101" pitchFamily="2" charset="-122"/>
              </a:rPr>
              <a:t>结点</a:t>
            </a:r>
            <a:r>
              <a:rPr lang="zh-CN" altLang="en-US" sz="2800" dirty="0" smtClean="0">
                <a:latin typeface="华文楷体" panose="02010600040101010101" pitchFamily="2" charset="-122"/>
                <a:ea typeface="华文楷体" panose="02010600040101010101" pitchFamily="2" charset="-122"/>
              </a:rPr>
              <a:t>中，</a:t>
            </a:r>
            <a:r>
              <a:rPr lang="zh-CN" altLang="zh-CN" sz="2800" dirty="0" smtClean="0">
                <a:latin typeface="华文楷体" panose="02010600040101010101" pitchFamily="2" charset="-122"/>
                <a:ea typeface="华文楷体" panose="02010600040101010101" pitchFamily="2" charset="-122"/>
              </a:rPr>
              <a:t>删除</a:t>
            </a:r>
            <a:r>
              <a:rPr lang="zh-CN" altLang="zh-CN" sz="2800" dirty="0">
                <a:latin typeface="华文楷体" panose="02010600040101010101" pitchFamily="2" charset="-122"/>
                <a:ea typeface="华文楷体" panose="02010600040101010101" pitchFamily="2" charset="-122"/>
              </a:rPr>
              <a:t>变为情况</a:t>
            </a:r>
            <a:r>
              <a:rPr lang="en-US" altLang="zh-CN" sz="2800" dirty="0" smtClean="0">
                <a:latin typeface="华文楷体" panose="02010600040101010101" pitchFamily="2" charset="-122"/>
                <a:ea typeface="华文楷体" panose="02010600040101010101" pitchFamily="2" charset="-122"/>
              </a:rPr>
              <a:t>1</a:t>
            </a:r>
            <a:r>
              <a:rPr lang="zh-CN" altLang="zh-CN" sz="2800" dirty="0" smtClean="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27199" y="2733753"/>
            <a:ext cx="8589618" cy="3885708"/>
          </a:xfrm>
          <a:prstGeom prst="rect">
            <a:avLst/>
          </a:prstGeom>
          <a:noFill/>
          <a:ln>
            <a:noFill/>
          </a:ln>
        </p:spPr>
      </p:pic>
    </p:spTree>
    <p:extLst>
      <p:ext uri="{BB962C8B-B14F-4D97-AF65-F5344CB8AC3E}">
        <p14:creationId xmlns:p14="http://schemas.microsoft.com/office/powerpoint/2010/main" val="1959039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en-US" altLang="zh-CN" dirty="0" smtClean="0"/>
              <a:t>.</a:t>
            </a:r>
            <a:r>
              <a:rPr lang="zh-CN" altLang="zh-CN" dirty="0">
                <a:latin typeface="华文楷体" panose="02010600040101010101" pitchFamily="2" charset="-122"/>
                <a:ea typeface="华文楷体" panose="02010600040101010101" pitchFamily="2" charset="-122"/>
              </a:rPr>
              <a:t>待删的关键字在中间层，下层仍为非叶子结点层</a:t>
            </a:r>
            <a:r>
              <a:rPr lang="zh-CN" altLang="zh-CN"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954107"/>
          </a:xfrm>
          <a:prstGeom prst="rect">
            <a:avLst/>
          </a:prstGeom>
          <a:noFill/>
        </p:spPr>
        <p:txBody>
          <a:bodyPr wrap="square" rtlCol="0">
            <a:spAutoFit/>
          </a:bodyPr>
          <a:lstStyle/>
          <a:p>
            <a:r>
              <a:rPr lang="zh-CN" altLang="en-US" sz="2800" dirty="0" smtClean="0">
                <a:latin typeface="华文楷体" panose="02010600040101010101" pitchFamily="2" charset="-122"/>
                <a:ea typeface="华文楷体" panose="02010600040101010101" pitchFamily="2" charset="-122"/>
              </a:rPr>
              <a:t>如删除关键字</a:t>
            </a:r>
            <a:r>
              <a:rPr lang="en-US" altLang="zh-CN" sz="2800" dirty="0" smtClean="0">
                <a:latin typeface="华文楷体" panose="02010600040101010101" pitchFamily="2" charset="-122"/>
                <a:ea typeface="华文楷体" panose="02010600040101010101" pitchFamily="2" charset="-122"/>
              </a:rPr>
              <a:t>50</a:t>
            </a:r>
            <a:r>
              <a:rPr lang="zh-CN" altLang="en-US" sz="2800" dirty="0" smtClean="0">
                <a:latin typeface="华文楷体" panose="02010600040101010101" pitchFamily="2" charset="-122"/>
                <a:ea typeface="华文楷体" panose="02010600040101010101" pitchFamily="2" charset="-122"/>
              </a:rPr>
              <a:t>，</a:t>
            </a:r>
            <a:r>
              <a:rPr lang="zh-CN" altLang="zh-CN" sz="2800" dirty="0" smtClean="0">
                <a:latin typeface="华文楷体" panose="02010600040101010101" pitchFamily="2" charset="-122"/>
                <a:ea typeface="华文楷体" panose="02010600040101010101" pitchFamily="2" charset="-122"/>
              </a:rPr>
              <a:t>顺关键字</a:t>
            </a:r>
            <a:r>
              <a:rPr lang="en-US" altLang="zh-CN" sz="2800" dirty="0" smtClean="0">
                <a:latin typeface="华文楷体" panose="02010600040101010101" pitchFamily="2" charset="-122"/>
                <a:ea typeface="华文楷体" panose="02010600040101010101" pitchFamily="2" charset="-122"/>
              </a:rPr>
              <a:t>50</a:t>
            </a:r>
            <a:r>
              <a:rPr lang="zh-CN" altLang="zh-CN" sz="2800" dirty="0" smtClean="0">
                <a:latin typeface="华文楷体" panose="02010600040101010101" pitchFamily="2" charset="-122"/>
                <a:ea typeface="华文楷体" panose="02010600040101010101" pitchFamily="2" charset="-122"/>
              </a:rPr>
              <a:t>左侧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找到最大</a:t>
            </a:r>
            <a:r>
              <a:rPr lang="zh-CN" altLang="zh-CN" sz="2800" dirty="0" smtClean="0">
                <a:latin typeface="华文楷体" panose="02010600040101010101" pitchFamily="2" charset="-122"/>
                <a:ea typeface="华文楷体" panose="02010600040101010101" pitchFamily="2" charset="-122"/>
              </a:rPr>
              <a:t>关键字</a:t>
            </a:r>
            <a:r>
              <a:rPr lang="en-US" altLang="zh-CN" sz="2800" dirty="0" smtClean="0">
                <a:latin typeface="华文楷体" panose="02010600040101010101" pitchFamily="2" charset="-122"/>
                <a:ea typeface="华文楷体" panose="02010600040101010101" pitchFamily="2" charset="-122"/>
              </a:rPr>
              <a:t>35</a:t>
            </a:r>
            <a:r>
              <a:rPr lang="zh-CN" altLang="en-US" sz="2800" dirty="0" smtClean="0">
                <a:latin typeface="华文楷体" panose="02010600040101010101" pitchFamily="2" charset="-122"/>
                <a:ea typeface="华文楷体" panose="02010600040101010101" pitchFamily="2" charset="-122"/>
              </a:rPr>
              <a:t>作为替身</a:t>
            </a:r>
            <a:r>
              <a:rPr lang="zh-CN" altLang="zh-CN" sz="2800" dirty="0">
                <a:latin typeface="华文楷体" panose="02010600040101010101" pitchFamily="2" charset="-122"/>
                <a:ea typeface="华文楷体" panose="02010600040101010101" pitchFamily="2" charset="-122"/>
              </a:rPr>
              <a:t>替代之</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任务变为</a:t>
            </a:r>
            <a:r>
              <a:rPr lang="zh-CN" altLang="zh-CN" sz="2800" dirty="0" smtClean="0">
                <a:latin typeface="华文楷体" panose="02010600040101010101" pitchFamily="2" charset="-122"/>
                <a:ea typeface="华文楷体" panose="02010600040101010101" pitchFamily="2" charset="-122"/>
              </a:rPr>
              <a:t>删除</a:t>
            </a:r>
            <a:r>
              <a:rPr lang="zh-CN" altLang="en-US" sz="2800" dirty="0" smtClean="0">
                <a:latin typeface="华文楷体" panose="02010600040101010101" pitchFamily="2" charset="-122"/>
                <a:ea typeface="华文楷体" panose="02010600040101010101" pitchFamily="2" charset="-122"/>
              </a:rPr>
              <a:t>最后一层非叶子结点中的</a:t>
            </a:r>
            <a:r>
              <a:rPr lang="en-US" altLang="zh-CN" sz="2800" dirty="0" smtClean="0">
                <a:latin typeface="华文楷体" panose="02010600040101010101" pitchFamily="2" charset="-122"/>
                <a:ea typeface="华文楷体" panose="02010600040101010101" pitchFamily="2" charset="-122"/>
              </a:rPr>
              <a:t>35</a:t>
            </a:r>
            <a:r>
              <a:rPr lang="zh-CN" altLang="en-US" sz="2800" dirty="0" smtClean="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转为情况</a:t>
            </a:r>
            <a:r>
              <a:rPr lang="en-US" altLang="zh-CN" sz="2800" dirty="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1088835" y="2319829"/>
            <a:ext cx="8843103" cy="4053547"/>
          </a:xfrm>
          <a:prstGeom prst="rect">
            <a:avLst/>
          </a:prstGeom>
        </p:spPr>
      </p:pic>
    </p:spTree>
    <p:extLst>
      <p:ext uri="{BB962C8B-B14F-4D97-AF65-F5344CB8AC3E}">
        <p14:creationId xmlns:p14="http://schemas.microsoft.com/office/powerpoint/2010/main" val="1546285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树是一棵多线索查找树，所有的数据关键字都挂在了树的非叶子结点中，每个关键字右侧字段（空心箭头）标明了其对应数据记录在原始数据文件中的具体地址，因此根据关键字和作为索引的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smtClean="0">
                <a:latin typeface="华文楷体" panose="02010600040101010101" pitchFamily="2" charset="-122"/>
                <a:ea typeface="华文楷体" panose="02010600040101010101" pitchFamily="2" charset="-122"/>
              </a:rPr>
              <a:t>B</a:t>
            </a:r>
            <a:r>
              <a:rPr lang="zh-CN" altLang="en-US" sz="2800" b="0" dirty="0" smtClean="0">
                <a:latin typeface="华文楷体" panose="02010600040101010101" pitchFamily="2" charset="-122"/>
                <a:ea typeface="华文楷体" panose="02010600040101010101" pitchFamily="2" charset="-122"/>
              </a:rPr>
              <a:t>树的</a:t>
            </a:r>
            <a:r>
              <a:rPr lang="zh-CN" altLang="zh-CN" sz="2800" b="0" dirty="0" smtClean="0">
                <a:latin typeface="华文楷体" panose="02010600040101010101" pitchFamily="2" charset="-122"/>
                <a:ea typeface="华文楷体" panose="02010600040101010101" pitchFamily="2" charset="-122"/>
              </a:rPr>
              <a:t>缺点</a:t>
            </a:r>
            <a:r>
              <a:rPr lang="zh-CN" altLang="zh-CN" sz="2800" b="0" dirty="0">
                <a:latin typeface="华文楷体" panose="02010600040101010101" pitchFamily="2" charset="-122"/>
                <a:ea typeface="华文楷体" panose="02010600040101010101" pitchFamily="2" charset="-122"/>
              </a:rPr>
              <a:t>也是明显的，因每个关键字都在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树过于庞大；另外如果要按关键字大小顺序访问所有数据，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树没有任何优势</a:t>
            </a:r>
            <a:r>
              <a:rPr lang="zh-CN" altLang="zh-CN" sz="2800" b="0" dirty="0" smtClean="0">
                <a:latin typeface="华文楷体" panose="02010600040101010101" pitchFamily="2" charset="-122"/>
                <a:ea typeface="华文楷体" panose="02010600040101010101" pitchFamily="2" charset="-122"/>
              </a:rPr>
              <a:t>。</a:t>
            </a:r>
            <a:r>
              <a:rPr lang="zh-CN" altLang="en-US" sz="2800" b="0" dirty="0" smtClean="0">
                <a:latin typeface="华文楷体" panose="02010600040101010101" pitchFamily="2" charset="-122"/>
                <a:ea typeface="华文楷体" panose="02010600040101010101" pitchFamily="2" charset="-122"/>
              </a:rPr>
              <a:t>为了解决这个问题，引入了</a:t>
            </a:r>
            <a:r>
              <a:rPr lang="en-US" altLang="zh-CN" sz="2800" b="0" dirty="0" smtClean="0">
                <a:latin typeface="华文楷体" panose="02010600040101010101" pitchFamily="2" charset="-122"/>
                <a:ea typeface="华文楷体" panose="02010600040101010101" pitchFamily="2" charset="-122"/>
              </a:rPr>
              <a:t>B+</a:t>
            </a:r>
            <a:r>
              <a:rPr lang="zh-CN" altLang="en-US" sz="2800" b="0" dirty="0" smtClean="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树的问题</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7887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smtClean="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2800" b="0" dirty="0" smtClean="0">
                    <a:ea typeface="华文楷体" panose="02010600040101010101" pitchFamily="2" charset="-122"/>
                    <a:cs typeface="Times New Roman" panose="02020603050405020304" pitchFamily="18" charset="0"/>
                  </a:rPr>
                  <a:t>每个</a:t>
                </a:r>
                <a:r>
                  <a:rPr lang="zh-CN" altLang="en-US" sz="2800" b="0" dirty="0" smtClean="0">
                    <a:ea typeface="华文楷体" panose="02010600040101010101" pitchFamily="2" charset="-122"/>
                    <a:cs typeface="Times New Roman" panose="02020603050405020304" pitchFamily="18" charset="0"/>
                  </a:rPr>
                  <a:t>非叶子</a:t>
                </a:r>
                <a:r>
                  <a:rPr lang="zh-CN" altLang="zh-CN" sz="2800" b="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除了根结点外，</a:t>
                </a:r>
                <a:r>
                  <a:rPr lang="zh-CN" altLang="zh-CN" sz="2800" b="0" dirty="0" smtClean="0">
                    <a:ea typeface="华文楷体" panose="02010600040101010101" pitchFamily="2" charset="-122"/>
                    <a:cs typeface="Times New Roman" panose="02020603050405020304" pitchFamily="18" charset="0"/>
                  </a:rPr>
                  <a:t>每个</a:t>
                </a:r>
                <a:r>
                  <a:rPr lang="zh-CN" altLang="en-US" sz="2800" b="0" dirty="0" smtClean="0">
                    <a:ea typeface="华文楷体" panose="02010600040101010101" pitchFamily="2" charset="-122"/>
                    <a:cs typeface="Times New Roman" panose="02020603050405020304" pitchFamily="18" charset="0"/>
                  </a:rPr>
                  <a:t>非叶子</a:t>
                </a:r>
                <a:r>
                  <a:rPr lang="zh-CN" altLang="zh-CN" sz="2800" b="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r>
                  <a:rPr lang="zh-CN" altLang="zh-CN"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B+</a:t>
            </a:r>
            <a:r>
              <a:rPr lang="zh-CN" altLang="en-US" dirty="0" smtClean="0">
                <a:latin typeface="华文楷体" panose="02010600040101010101" pitchFamily="2" charset="-122"/>
                <a:ea typeface="华文楷体" panose="02010600040101010101" pitchFamily="2" charset="-122"/>
              </a:rPr>
              <a:t>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2615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分块查找</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分块</a:t>
            </a:r>
            <a:r>
              <a:rPr lang="zh-CN" altLang="zh-CN" sz="3200" dirty="0">
                <a:latin typeface="华文楷体" panose="02010600040101010101" pitchFamily="2" charset="-122"/>
                <a:ea typeface="华文楷体" panose="02010600040101010101" pitchFamily="2" charset="-122"/>
              </a:rPr>
              <a:t>查找只要求索引表是有序的，块内元素不需要有序，因此特别适合于元素动态变化的情况。当增加或减少元素时，只需将该元素调整到所在的块即可。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smtClean="0">
                <a:latin typeface="华文楷体" panose="02010600040101010101" pitchFamily="2" charset="-122"/>
                <a:ea typeface="华文楷体" panose="02010600040101010101" pitchFamily="2" charset="-122"/>
              </a:rPr>
              <a:t>索引</a:t>
            </a:r>
            <a:r>
              <a:rPr lang="zh-CN" altLang="zh-CN" sz="3200" dirty="0">
                <a:latin typeface="华文楷体" panose="02010600040101010101" pitchFamily="2" charset="-122"/>
                <a:ea typeface="华文楷体" panose="02010600040101010101" pitchFamily="2" charset="-122"/>
              </a:rPr>
              <a:t>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smtClean="0">
                <a:latin typeface="华文楷体" panose="02010600040101010101" pitchFamily="2" charset="-122"/>
                <a:ea typeface="华文楷体" panose="02010600040101010101" pitchFamily="2" charset="-122"/>
              </a:rPr>
              <a:t>索引</a:t>
            </a:r>
            <a:r>
              <a:rPr lang="zh-CN" altLang="zh-CN" sz="3200" dirty="0">
                <a:latin typeface="华文楷体" panose="02010600040101010101" pitchFamily="2" charset="-122"/>
                <a:ea typeface="华文楷体" panose="02010600040101010101" pitchFamily="2" charset="-122"/>
              </a:rPr>
              <a:t>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r>
              <a:rPr lang="zh-CN" altLang="zh-CN" sz="3200" dirty="0" smtClean="0">
                <a:latin typeface="华文楷体" panose="02010600040101010101" pitchFamily="2" charset="-122"/>
                <a:ea typeface="华文楷体" panose="02010600040101010101" pitchFamily="2" charset="-122"/>
              </a:rPr>
              <a:t>。</a:t>
            </a:r>
            <a:endParaRPr lang="zh-CN" altLang="zh-CN" sz="3200" dirty="0">
              <a:latin typeface="华文楷体" panose="02010600040101010101" pitchFamily="2" charset="-122"/>
              <a:ea typeface="华文楷体" panose="02010600040101010101" pitchFamily="2" charset="-122"/>
            </a:endParaRPr>
          </a:p>
        </p:txBody>
      </p:sp>
      <p:sp>
        <p:nvSpPr>
          <p:cNvPr id="2" name="椭圆 1"/>
          <p:cNvSpPr/>
          <p:nvPr/>
        </p:nvSpPr>
        <p:spPr>
          <a:xfrm>
            <a:off x="11387138" y="6272213"/>
            <a:ext cx="200025"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6014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a:t>
            </a:r>
            <a:r>
              <a:rPr lang="en-US" altLang="zh-CN" sz="2800" dirty="0" smtClean="0">
                <a:ea typeface="华文楷体" pitchFamily="2" charset="-122"/>
                <a:cs typeface="Times New Roman" panose="02020603050405020304" pitchFamily="18" charset="0"/>
              </a:rPr>
              <a:t>B</a:t>
            </a:r>
            <a:r>
              <a:rPr lang="zh-CN" altLang="en-US" sz="2800" dirty="0" smtClean="0">
                <a:ea typeface="华文楷体" pitchFamily="2" charset="-122"/>
                <a:cs typeface="Times New Roman" panose="02020603050405020304" pitchFamily="18" charset="0"/>
              </a:rPr>
              <a:t>树</a:t>
            </a:r>
            <a:endParaRPr lang="en-US" altLang="zh-CN" sz="2800" dirty="0" smtClean="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smtClean="0">
                <a:solidFill>
                  <a:srgbClr val="FF0000"/>
                </a:solidFill>
                <a:ea typeface="华文楷体" pitchFamily="2" charset="-122"/>
                <a:cs typeface="Times New Roman" panose="02020603050405020304" pitchFamily="18" charset="0"/>
              </a:rPr>
              <a:t> B+</a:t>
            </a:r>
            <a:r>
              <a:rPr lang="zh-CN" altLang="en-US" sz="2800" dirty="0" smtClean="0">
                <a:solidFill>
                  <a:srgbClr val="FF0000"/>
                </a:solidFill>
                <a:ea typeface="华文楷体" pitchFamily="2" charset="-122"/>
                <a:cs typeface="Times New Roman" panose="02020603050405020304" pitchFamily="18" charset="0"/>
              </a:rPr>
              <a:t>树</a:t>
            </a:r>
            <a:endParaRPr lang="en-US" altLang="zh-CN" sz="2800" dirty="0" smtClean="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外部查找：</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48013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smtClean="0">
                    <a:ea typeface="华文楷体" panose="02010600040101010101" pitchFamily="2" charset="-122"/>
                    <a:cs typeface="Times New Roman" panose="02020603050405020304" pitchFamily="18" charset="0"/>
                  </a:rPr>
                  <a:t>非</a:t>
                </a:r>
                <a:r>
                  <a:rPr lang="zh-CN" altLang="zh-CN" sz="2800" b="0" dirty="0">
                    <a:ea typeface="华文楷体" panose="02010600040101010101" pitchFamily="2" charset="-122"/>
                    <a:cs typeface="Times New Roman" panose="02020603050405020304" pitchFamily="18" charset="0"/>
                  </a:rPr>
                  <a:t>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r>
                            <a:rPr lang="en-US" altLang="zh-CN" sz="2800" b="0" i="1">
                              <a:latin typeface="Cambria Math" panose="02040503050406030204" pitchFamily="18" charset="0"/>
                            </a:rPr>
                            <m:t>𝑛</m:t>
                          </m:r>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为关键字个数，</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为关键字小于</a:t>
                </a:r>
                <a:r>
                  <a:rPr lang="zh-CN" altLang="en-US" sz="2800" b="0" dirty="0" smtClean="0">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的孩子结点地址。</a:t>
                </a:r>
              </a:p>
              <a:p>
                <a:pPr marL="514350" indent="0">
                  <a:buNone/>
                </a:pPr>
                <a:r>
                  <a:rPr lang="zh-CN" altLang="zh-CN" sz="2800" b="0" dirty="0">
                    <a:ea typeface="华文楷体" panose="02010600040101010101" pitchFamily="2" charset="-122"/>
                    <a:cs typeface="Times New Roman" panose="02020603050405020304" pitchFamily="18" charset="0"/>
                  </a:rPr>
                  <a:t>显然，</a:t>
                </a:r>
                <a14:m>
                  <m:oMath xmlns:m="http://schemas.openxmlformats.org/officeDocument/2006/math">
                    <m:r>
                      <a:rPr lang="zh-CN" altLang="zh-CN" sz="2800" b="0">
                        <a:latin typeface="Cambria Math" panose="02040503050406030204" pitchFamily="18" charset="0"/>
                      </a:rPr>
                      <m:t>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个孩子的结点有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个关键字，</m:t>
                    </m:r>
                  </m:oMath>
                </a14:m>
                <a:r>
                  <a:rPr lang="zh-CN" altLang="zh-CN" sz="2800" b="0" dirty="0">
                    <a:ea typeface="华文楷体" panose="02010600040101010101" pitchFamily="2" charset="-122"/>
                    <a:cs typeface="Times New Roman" panose="02020603050405020304" pitchFamily="18" charset="0"/>
                  </a:rPr>
                  <a:t>非叶子结点并不包含所有数据的关键字</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514350" indent="22225">
                  <a:buNone/>
                </a:pPr>
                <a:endParaRPr lang="zh-CN"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叶子结点和中间结点不同，它存储了数据关键字和它在原始数据文件中的地址信息</a:t>
                </a:r>
                <a:r>
                  <a:rPr lang="zh-CN" altLang="zh-CN" sz="2800" b="0" dirty="0" smtClean="0">
                    <a:ea typeface="华文楷体" panose="02010600040101010101" pitchFamily="2" charset="-122"/>
                    <a:cs typeface="Times New Roman" panose="02020603050405020304" pitchFamily="18" charset="0"/>
                  </a:rPr>
                  <a:t>。所有</a:t>
                </a:r>
                <a:r>
                  <a:rPr lang="zh-CN" altLang="zh-CN" sz="2800" b="0" dirty="0">
                    <a:ea typeface="华文楷体" panose="02010600040101010101" pitchFamily="2" charset="-122"/>
                    <a:cs typeface="Times New Roman" panose="02020603050405020304" pitchFamily="18" charset="0"/>
                  </a:rPr>
                  <a:t>叶子包含了全部关键字</a:t>
                </a:r>
                <a:r>
                  <a:rPr lang="zh-CN" altLang="zh-CN" sz="2800" b="0" dirty="0" smtClean="0">
                    <a:ea typeface="华文楷体" panose="02010600040101010101" pitchFamily="2" charset="-122"/>
                    <a:cs typeface="Times New Roman" panose="02020603050405020304" pitchFamily="18" charset="0"/>
                  </a:rPr>
                  <a:t>信息</a:t>
                </a:r>
                <a:r>
                  <a:rPr lang="zh-CN" altLang="en-US" sz="2800" b="0" dirty="0" smtClean="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m:rPr>
                            <m:sty m:val="p"/>
                          </m:rPr>
                          <a:rPr lang="en-US" altLang="zh-CN" sz="2800" b="0" i="1">
                            <a:latin typeface="Cambria Math" panose="02040503050406030204" pitchFamily="18" charset="0"/>
                          </a:rPr>
                          <m:t>M</m:t>
                        </m:r>
                        <m:r>
                          <a:rPr lang="en-US" altLang="zh-CN" sz="2800" b="0" i="1">
                            <a:latin typeface="Cambria Math" panose="02040503050406030204" pitchFamily="18" charset="0"/>
                          </a:rPr>
                          <m:t>/2</m:t>
                        </m:r>
                      </m:e>
                    </m:d>
                  </m:oMath>
                </a14:m>
                <a:r>
                  <a:rPr lang="zh-CN" altLang="en-US" sz="2800" b="0" dirty="0" smtClean="0">
                    <a:ea typeface="华文楷体" panose="02010600040101010101" pitchFamily="2" charset="-122"/>
                    <a:cs typeface="Times New Roman" panose="02020603050405020304" pitchFamily="18" charset="0"/>
                  </a:rPr>
                  <a:t>个，最多</a:t>
                </a:r>
                <a:r>
                  <a:rPr lang="en-US" altLang="zh-CN" sz="2800" b="0" dirty="0" smtClean="0">
                    <a:ea typeface="华文楷体" panose="02010600040101010101" pitchFamily="2" charset="-122"/>
                    <a:cs typeface="Times New Roman" panose="02020603050405020304" pitchFamily="18" charset="0"/>
                  </a:rPr>
                  <a:t>M</a:t>
                </a:r>
                <a:r>
                  <a:rPr lang="zh-CN" altLang="en-US" sz="2800" b="0" dirty="0" smtClean="0">
                    <a:ea typeface="华文楷体" panose="02010600040101010101" pitchFamily="2" charset="-122"/>
                    <a:cs typeface="Times New Roman" panose="02020603050405020304" pitchFamily="18" charset="0"/>
                  </a:rPr>
                  <a:t>个</a:t>
                </a:r>
                <a:r>
                  <a:rPr lang="zh-CN" altLang="zh-CN"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946" t="-238" b="-440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1732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树示例：</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93933" y="1575589"/>
            <a:ext cx="8950242" cy="4582323"/>
          </a:xfrm>
          <a:prstGeom prst="rect">
            <a:avLst/>
          </a:prstGeom>
          <a:noFill/>
          <a:ln>
            <a:noFill/>
          </a:ln>
        </p:spPr>
      </p:pic>
    </p:spTree>
    <p:extLst>
      <p:ext uri="{BB962C8B-B14F-4D97-AF65-F5344CB8AC3E}">
        <p14:creationId xmlns:p14="http://schemas.microsoft.com/office/powerpoint/2010/main" val="1860492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找到</a:t>
            </a:r>
            <a:r>
              <a:rPr lang="zh-CN" altLang="zh-CN" sz="2800" b="0" dirty="0">
                <a:latin typeface="华文楷体" panose="02010600040101010101" pitchFamily="2" charset="-122"/>
                <a:ea typeface="华文楷体" panose="02010600040101010101" pitchFamily="2" charset="-122"/>
              </a:rPr>
              <a:t>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，第一层从根结点找，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右侧指针向下；第二层最左结点中，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右侧指针向下；第三层第</a:t>
            </a:r>
            <a:r>
              <a:rPr lang="en-US" altLang="zh-CN" sz="2800" b="0" dirty="0">
                <a:latin typeface="华文楷体" panose="02010600040101010101" pitchFamily="2" charset="-122"/>
                <a:ea typeface="华文楷体" panose="02010600040101010101" pitchFamily="2" charset="-122"/>
              </a:rPr>
              <a:t>2</a:t>
            </a:r>
            <a:r>
              <a:rPr lang="zh-CN" altLang="zh-CN" sz="2800" b="0" dirty="0">
                <a:latin typeface="华文楷体" panose="02010600040101010101" pitchFamily="2" charset="-122"/>
                <a:ea typeface="华文楷体" panose="02010600040101010101" pitchFamily="2" charset="-122"/>
              </a:rPr>
              <a:t>个结点中，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个叶子结点，在该叶子中找到</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，查找成功</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smtClean="0">
                <a:latin typeface="华文楷体" panose="02010600040101010101" pitchFamily="2" charset="-122"/>
                <a:ea typeface="华文楷体" panose="02010600040101010101" pitchFamily="2" charset="-122"/>
              </a:rPr>
              <a:t>找不到</a:t>
            </a:r>
            <a:r>
              <a:rPr lang="zh-CN" altLang="zh-CN" sz="2800" b="0" dirty="0">
                <a:latin typeface="华文楷体" panose="02010600040101010101" pitchFamily="2" charset="-122"/>
                <a:ea typeface="华文楷体" panose="02010600040101010101" pitchFamily="2" charset="-122"/>
              </a:rPr>
              <a:t>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r>
              <a:rPr lang="zh-CN" altLang="zh-CN" sz="2800" b="0" dirty="0" smtClean="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树查找操作</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541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258763" indent="0">
              <a:buNone/>
            </a:pPr>
            <a:r>
              <a:rPr lang="zh-CN" altLang="zh-CN" sz="2800" b="0" dirty="0" smtClean="0">
                <a:ea typeface="华文楷体" panose="02010600040101010101" pitchFamily="2" charset="-122"/>
                <a:cs typeface="Times New Roman" panose="02020603050405020304" pitchFamily="18" charset="0"/>
              </a:rPr>
              <a:t>先</a:t>
            </a:r>
            <a:r>
              <a:rPr lang="zh-CN" altLang="zh-CN" sz="2800" b="0" dirty="0">
                <a:ea typeface="华文楷体" panose="02010600040101010101" pitchFamily="2" charset="-122"/>
                <a:cs typeface="Times New Roman" panose="02020603050405020304" pitchFamily="18" charset="0"/>
              </a:rPr>
              <a:t>查找，后进行插入、删除</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插入</a:t>
            </a:r>
            <a:r>
              <a:rPr lang="zh-CN" altLang="zh-CN" sz="2800" b="0" dirty="0">
                <a:ea typeface="华文楷体" panose="02010600040101010101" pitchFamily="2" charset="-122"/>
                <a:cs typeface="Times New Roman" panose="02020603050405020304" pitchFamily="18" charset="0"/>
              </a:rPr>
              <a:t>总在叶子结点上进行，在插入过程中也面临着结点分裂的</a:t>
            </a:r>
            <a:r>
              <a:rPr lang="zh-CN" altLang="zh-CN" sz="2800" b="0" dirty="0" smtClean="0">
                <a:ea typeface="华文楷体" panose="02010600040101010101" pitchFamily="2" charset="-122"/>
                <a:cs typeface="Times New Roman" panose="02020603050405020304" pitchFamily="18" charset="0"/>
              </a:rPr>
              <a:t>可能</a:t>
            </a:r>
            <a:r>
              <a:rPr lang="zh-CN" altLang="en-US"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在</a:t>
            </a:r>
            <a:r>
              <a:rPr lang="zh-CN" altLang="zh-CN" sz="2800" b="0" dirty="0">
                <a:ea typeface="华文楷体" panose="02010600040101010101" pitchFamily="2" charset="-122"/>
                <a:cs typeface="Times New Roman" panose="02020603050405020304" pitchFamily="18" charset="0"/>
              </a:rPr>
              <a:t>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树相同</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树插入、删除操作</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78604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树关键字和对应数据记录地址信息可能分布在非叶子结点的任何结点中，所以查找可能停止在任何一层，时间消耗小于等于树的高度，最差为树的高度。而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树由于关键字和对应数据记录地址关系全部存储在叶子结点中，查找必须从根到达叶子结点，时间消耗一定是树的高度</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smtClean="0">
                <a:ea typeface="华文楷体" panose="02010600040101010101" pitchFamily="2" charset="-122"/>
                <a:cs typeface="Times New Roman" panose="02020603050405020304" pitchFamily="18" charset="0"/>
              </a:rPr>
              <a:t>B</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a:t>
            </a:r>
            <a:r>
              <a:rPr lang="zh-CN" altLang="zh-CN" sz="2800" b="0" dirty="0" smtClean="0">
                <a:ea typeface="华文楷体" panose="02010600040101010101" pitchFamily="2" charset="-122"/>
                <a:cs typeface="Times New Roman" panose="02020603050405020304" pitchFamily="18" charset="0"/>
              </a:rPr>
              <a:t>，但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树的插入、删除，最差时间消耗都是树高度的</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倍。</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树的比较</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220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这样便形成了一个单链表。当需要按照关键字大小顺序遍历原始数据文件中的所有数据时，顺着头指针访问单链表，便能实现原始数据的顺序遍历任务</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树便于按序遍历</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688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树中一个结点可以设计为一个磁盘块大小</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假设</a:t>
                </a:r>
                <a:r>
                  <a:rPr lang="zh-CN" altLang="zh-CN" sz="2800" b="0" dirty="0">
                    <a:ea typeface="华文楷体" panose="02010600040101010101" pitchFamily="2" charset="-122"/>
                    <a:cs typeface="Times New Roman" panose="02020603050405020304" pitchFamily="18" charset="0"/>
                  </a:rPr>
                  <a:t>一个磁盘块大小为</a:t>
                </a:r>
                <a:r>
                  <a:rPr lang="en-US" altLang="zh-CN" sz="2800" b="0" dirty="0">
                    <a:ea typeface="华文楷体" panose="02010600040101010101" pitchFamily="2" charset="-122"/>
                    <a:cs typeface="Times New Roman" panose="02020603050405020304" pitchFamily="18" charset="0"/>
                  </a:rPr>
                  <a:t>4KB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）字节，每个数据记录中关键字的大小为</a:t>
                </a:r>
                <a:r>
                  <a:rPr lang="en-US" altLang="zh-CN" sz="2800" b="0" dirty="0">
                    <a:ea typeface="华文楷体" panose="02010600040101010101" pitchFamily="2" charset="-122"/>
                    <a:cs typeface="Times New Roman" panose="02020603050405020304" pitchFamily="18" charset="0"/>
                  </a:rPr>
                  <a:t>16</a:t>
                </a:r>
                <a:r>
                  <a:rPr lang="zh-CN" altLang="zh-CN" sz="2800" b="0" dirty="0">
                    <a:ea typeface="华文楷体" panose="02010600040101010101" pitchFamily="2" charset="-122"/>
                    <a:cs typeface="Times New Roman" panose="02020603050405020304" pitchFamily="18" charset="0"/>
                  </a:rPr>
                  <a:t>个字节</a:t>
                </a:r>
                <a:r>
                  <a:rPr lang="zh-CN" altLang="zh-CN" sz="2800" b="0" dirty="0" smtClean="0">
                    <a:ea typeface="华文楷体" panose="02010600040101010101" pitchFamily="2" charset="-122"/>
                    <a:cs typeface="Times New Roman" panose="02020603050405020304" pitchFamily="18" charset="0"/>
                  </a:rPr>
                  <a:t>、</a:t>
                </a:r>
                <a:r>
                  <a:rPr lang="zh-CN" altLang="en-US" sz="2800" b="0" dirty="0" smtClean="0">
                    <a:ea typeface="华文楷体" panose="02010600040101010101" pitchFamily="2" charset="-122"/>
                    <a:cs typeface="Times New Roman" panose="02020603050405020304" pitchFamily="18" charset="0"/>
                  </a:rPr>
                  <a:t>每个原始数据</a:t>
                </a:r>
                <a:r>
                  <a:rPr lang="en-US" altLang="zh-CN" sz="2800" b="0" dirty="0" smtClean="0">
                    <a:ea typeface="华文楷体" panose="02010600040101010101" pitchFamily="2" charset="-122"/>
                    <a:cs typeface="Times New Roman" panose="02020603050405020304" pitchFamily="18" charset="0"/>
                  </a:rPr>
                  <a:t>200</a:t>
                </a:r>
                <a:r>
                  <a:rPr lang="zh-CN" altLang="en-US" sz="2800" b="0" dirty="0" smtClean="0">
                    <a:ea typeface="华文楷体" panose="02010600040101010101" pitchFamily="2" charset="-122"/>
                    <a:cs typeface="Times New Roman" panose="02020603050405020304" pitchFamily="18" charset="0"/>
                  </a:rPr>
                  <a:t>个字节、</a:t>
                </a:r>
                <a:r>
                  <a:rPr lang="zh-CN" altLang="zh-CN" sz="2800" b="0" dirty="0" smtClean="0">
                    <a:ea typeface="华文楷体" panose="02010600040101010101" pitchFamily="2" charset="-122"/>
                    <a:cs typeface="Times New Roman" panose="02020603050405020304" pitchFamily="18" charset="0"/>
                  </a:rPr>
                  <a:t>磁盘</a:t>
                </a:r>
                <a:r>
                  <a:rPr lang="zh-CN" altLang="zh-CN" sz="2800" b="0" dirty="0">
                    <a:ea typeface="华文楷体" panose="02010600040101010101" pitchFamily="2" charset="-122"/>
                    <a:cs typeface="Times New Roman" panose="02020603050405020304" pitchFamily="18" charset="0"/>
                  </a:rPr>
                  <a:t>块号为</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个字节、一个整数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个字节、原始数据文件中每个数据记录的地址也是</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a:t>
                </a:r>
                <a:r>
                  <a:rPr lang="zh-CN" altLang="zh-CN" sz="2800" b="0" dirty="0" smtClean="0">
                    <a:ea typeface="华文楷体" panose="02010600040101010101" pitchFamily="2" charset="-122"/>
                    <a:cs typeface="Times New Roman" panose="02020603050405020304" pitchFamily="18" charset="0"/>
                  </a:rPr>
                  <a:t>每个</a:t>
                </a:r>
                <a:r>
                  <a:rPr lang="zh-CN" altLang="en-US" sz="2800" dirty="0">
                    <a:ea typeface="华文楷体" panose="02010600040101010101" pitchFamily="2" charset="-122"/>
                    <a:cs typeface="Times New Roman" panose="02020603050405020304" pitchFamily="18" charset="0"/>
                  </a:rPr>
                  <a:t>中间</a:t>
                </a:r>
                <a:r>
                  <a:rPr lang="zh-CN" altLang="zh-CN" sz="2800" dirty="0" smtClean="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最多</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个关键字、</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a:t>
                </a:r>
                <a:r>
                  <a:rPr lang="zh-CN" altLang="zh-CN" sz="2800" b="0" dirty="0" smtClean="0">
                    <a:ea typeface="华文楷体" panose="02010600040101010101" pitchFamily="2" charset="-122"/>
                    <a:cs typeface="Times New Roman" panose="02020603050405020304" pitchFamily="18" charset="0"/>
                  </a:rPr>
                  <a:t>分支</a:t>
                </a:r>
                <a:r>
                  <a:rPr lang="zh-CN" altLang="en-US"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关键字</a:t>
                </a:r>
                <a:r>
                  <a:rPr lang="zh-CN" altLang="zh-CN" sz="2800" b="0" dirty="0">
                    <a:ea typeface="华文楷体" panose="02010600040101010101" pitchFamily="2" charset="-122"/>
                    <a:cs typeface="Times New Roman" panose="02020603050405020304" pitchFamily="18" charset="0"/>
                  </a:rPr>
                  <a:t>个数</a:t>
                </a:r>
                <a:r>
                  <a:rPr lang="zh-CN" altLang="zh-CN" sz="2800" b="0" dirty="0" smtClean="0">
                    <a:ea typeface="华文楷体" panose="02010600040101010101" pitchFamily="2" charset="-122"/>
                    <a:cs typeface="Times New Roman" panose="02020603050405020304" pitchFamily="18" charset="0"/>
                  </a:rPr>
                  <a:t>，故</a:t>
                </a:r>
                <a:r>
                  <a:rPr lang="zh-CN" altLang="zh-CN" sz="2800" b="0" dirty="0">
                    <a:ea typeface="华文楷体" panose="02010600040101010101" pitchFamily="2" charset="-122"/>
                    <a:cs typeface="Times New Roman" panose="02020603050405020304" pitchFamily="18" charset="0"/>
                  </a:rPr>
                  <a:t>有</a:t>
                </a:r>
                <a:r>
                  <a:rPr lang="en-US" altLang="zh-CN" sz="2800" b="0" dirty="0">
                    <a:ea typeface="华文楷体" panose="02010600040101010101" pitchFamily="2" charset="-122"/>
                    <a:cs typeface="Times New Roman" panose="02020603050405020304" pitchFamily="18" charset="0"/>
                  </a:rPr>
                  <a:t>16M+4M+4</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M= 204</a:t>
                </a:r>
                <a:r>
                  <a:rPr lang="zh-CN" altLang="zh-CN"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即叶子</a:t>
                </a:r>
                <a:r>
                  <a:rPr lang="zh-CN" altLang="zh-CN" sz="2800" b="0" dirty="0">
                    <a:ea typeface="华文楷体" panose="02010600040101010101" pitchFamily="2" charset="-122"/>
                    <a:cs typeface="Times New Roman" panose="02020603050405020304" pitchFamily="18" charset="0"/>
                  </a:rPr>
                  <a:t>结点</a:t>
                </a:r>
                <a:r>
                  <a:rPr lang="zh-CN" altLang="zh-CN" sz="2800" b="0" dirty="0" smtClean="0">
                    <a:ea typeface="华文楷体" panose="02010600040101010101" pitchFamily="2" charset="-122"/>
                    <a:cs typeface="Times New Roman" panose="02020603050405020304" pitchFamily="18" charset="0"/>
                  </a:rPr>
                  <a:t>，可以</a:t>
                </a:r>
                <a:r>
                  <a:rPr lang="zh-CN" altLang="zh-CN" sz="2800" b="0" dirty="0">
                    <a:ea typeface="华文楷体" panose="02010600040101010101" pitchFamily="2" charset="-122"/>
                    <a:cs typeface="Times New Roman" panose="02020603050405020304" pitchFamily="18" charset="0"/>
                  </a:rPr>
                  <a:t>有</a:t>
                </a:r>
                <a:r>
                  <a:rPr lang="en-US" altLang="zh-CN" sz="2800" b="0" dirty="0">
                    <a:ea typeface="华文楷体" panose="02010600040101010101" pitchFamily="2" charset="-122"/>
                    <a:cs typeface="Times New Roman" panose="02020603050405020304" pitchFamily="18" charset="0"/>
                  </a:rPr>
                  <a:t>[102,204]</a:t>
                </a:r>
                <a:r>
                  <a:rPr lang="zh-CN" altLang="zh-CN" sz="2800" b="0" dirty="0">
                    <a:ea typeface="华文楷体" panose="02010600040101010101" pitchFamily="2" charset="-122"/>
                    <a:cs typeface="Times New Roman" panose="02020603050405020304" pitchFamily="18" charset="0"/>
                  </a:rPr>
                  <a:t>个关键字</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893" t="-490" r="-57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树规模计算*</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1630025" y="6380921"/>
            <a:ext cx="142875" cy="2199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332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a:t>
                </a:r>
                <a:r>
                  <a:rPr lang="zh-CN" altLang="en-US" sz="2800" b="0" dirty="0">
                    <a:ea typeface="华文楷体" panose="02010600040101010101" pitchFamily="2" charset="-122"/>
                    <a:cs typeface="Times New Roman" panose="02020603050405020304" pitchFamily="18" charset="0"/>
                  </a:rPr>
                  <a:t>叶子即数据</a:t>
                </a:r>
                <a:r>
                  <a:rPr lang="zh-CN" altLang="zh-CN" sz="2800" b="0" dirty="0">
                    <a:ea typeface="华文楷体" panose="02010600040101010101" pitchFamily="2" charset="-122"/>
                    <a:cs typeface="Times New Roman" panose="02020603050405020304" pitchFamily="18" charset="0"/>
                  </a:rPr>
                  <a:t>结点最多</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加上一个指向下一个数据结点的指针，</a:t>
                </a:r>
                <a:r>
                  <a:rPr lang="zh-CN" altLang="zh-CN" sz="2800" b="0" dirty="0">
                    <a:ea typeface="华文楷体" panose="02010600040101010101" pitchFamily="2" charset="-122"/>
                    <a:cs typeface="Times New Roman" panose="02020603050405020304" pitchFamily="18" charset="0"/>
                  </a:rPr>
                  <a:t>故有</a:t>
                </a:r>
                <a:r>
                  <a:rPr lang="en-US" altLang="zh-CN" sz="2800" b="0" dirty="0" err="1">
                    <a:ea typeface="华文楷体" panose="02010600040101010101" pitchFamily="2" charset="-122"/>
                    <a:cs typeface="Times New Roman" panose="02020603050405020304" pitchFamily="18" charset="0"/>
                  </a:rPr>
                  <a:t>200L+4</a:t>
                </a:r>
                <a14:m>
                  <m:oMath xmlns:m="http://schemas.openxmlformats.org/officeDocument/2006/math">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 20</a:t>
                </a:r>
                <a:r>
                  <a:rPr lang="zh-CN" altLang="zh-CN" sz="2800" b="0" dirty="0">
                    <a:ea typeface="华文楷体" panose="02010600040101010101" pitchFamily="2" charset="-122"/>
                    <a:cs typeface="Times New Roman" panose="02020603050405020304" pitchFamily="18" charset="0"/>
                  </a:rPr>
                  <a:t>，即叶子结点</a:t>
                </a:r>
                <a:r>
                  <a:rPr lang="zh-CN" altLang="en-US" sz="2800" b="0" dirty="0">
                    <a:ea typeface="华文楷体" panose="02010600040101010101" pitchFamily="2" charset="-122"/>
                    <a:cs typeface="Times New Roman" panose="02020603050405020304" pitchFamily="18" charset="0"/>
                  </a:rPr>
                  <a:t>上</a:t>
                </a:r>
                <a:r>
                  <a:rPr lang="zh-CN" altLang="zh-CN" sz="2800" b="0" dirty="0">
                    <a:ea typeface="华文楷体" panose="02010600040101010101" pitchFamily="2" charset="-122"/>
                    <a:cs typeface="Times New Roman" panose="02020603050405020304" pitchFamily="18" charset="0"/>
                  </a:rPr>
                  <a:t>可以有</a:t>
                </a:r>
                <a:r>
                  <a:rPr lang="en-US" altLang="zh-CN" sz="2800" b="0" dirty="0">
                    <a:ea typeface="华文楷体" panose="02010600040101010101" pitchFamily="2" charset="-122"/>
                    <a:cs typeface="Times New Roman" panose="02020603050405020304" pitchFamily="18" charset="0"/>
                  </a:rPr>
                  <a:t>[10,20]</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smtClean="0">
                    <a:ea typeface="华文楷体" panose="02010600040101010101" pitchFamily="2" charset="-122"/>
                    <a:cs typeface="Times New Roman" panose="02020603050405020304" pitchFamily="18" charset="0"/>
                  </a:rPr>
                  <a:t>可以看出通常情况下</a:t>
                </a:r>
                <a:r>
                  <a:rPr lang="en-US" altLang="zh-CN" sz="2800" b="0" dirty="0" smtClean="0">
                    <a:ea typeface="华文楷体" panose="02010600040101010101" pitchFamily="2" charset="-122"/>
                    <a:cs typeface="Times New Roman" panose="02020603050405020304" pitchFamily="18" charset="0"/>
                  </a:rPr>
                  <a:t>L</a:t>
                </a:r>
                <a:r>
                  <a:rPr lang="zh-CN" altLang="en-US" sz="2800" b="0" dirty="0" smtClean="0">
                    <a:ea typeface="华文楷体" panose="02010600040101010101" pitchFamily="2" charset="-122"/>
                    <a:cs typeface="Times New Roman" panose="02020603050405020304" pitchFamily="18" charset="0"/>
                  </a:rPr>
                  <a:t>远小于</a:t>
                </a:r>
                <a:r>
                  <a:rPr lang="en-US" altLang="zh-CN" sz="2800" b="0" dirty="0" smtClean="0">
                    <a:ea typeface="华文楷体" panose="02010600040101010101" pitchFamily="2" charset="-122"/>
                    <a:cs typeface="Times New Roman" panose="02020603050405020304" pitchFamily="18" charset="0"/>
                  </a:rPr>
                  <a:t>M</a:t>
                </a:r>
                <a:r>
                  <a:rPr lang="zh-CN" altLang="en-US"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1051" t="-490" r="-21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树规模计算*</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1630025" y="6380921"/>
            <a:ext cx="142875" cy="2199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98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哈希查找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动态查找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哈希查找概念</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哈希函数</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冲突解决</a:t>
            </a:r>
            <a:endParaRPr lang="en-US" altLang="zh-CN" sz="2800" dirty="0" smtClean="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哈希查找（散列法）：</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3630215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smtClean="0">
                    <a:ea typeface="华文楷体" panose="02010600040101010101" pitchFamily="2" charset="-122"/>
                    <a:cs typeface="Times New Roman" panose="02020603050405020304" pitchFamily="18" charset="0"/>
                  </a:rPr>
                  <a:t>静态、动态查找都是通过比较元素关键字值完成，</a:t>
                </a:r>
                <a:endParaRPr lang="en-US" altLang="zh-CN" sz="3200" b="0" dirty="0" smtClean="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smtClean="0">
                    <a:ea typeface="华文楷体" panose="02010600040101010101" pitchFamily="2" charset="-122"/>
                    <a:cs typeface="Times New Roman" panose="02020603050405020304" pitchFamily="18" charset="0"/>
                  </a:rPr>
                  <a:t>  </a:t>
                </a:r>
                <a:r>
                  <a:rPr lang="zh-CN" altLang="en-US" sz="3200" b="0" dirty="0" smtClean="0">
                    <a:ea typeface="华文楷体" panose="02010600040101010101" pitchFamily="2" charset="-122"/>
                    <a:cs typeface="Times New Roman" panose="02020603050405020304" pitchFamily="18" charset="0"/>
                  </a:rPr>
                  <a:t>折半和二叉查找致力于减少比较次数，从</a:t>
                </a:r>
                <a:r>
                  <a:rPr lang="en-US" altLang="zh-CN" sz="3200" b="0" dirty="0" smtClean="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smtClean="0">
                    <a:ea typeface="华文楷体" panose="02010600040101010101" pitchFamily="2" charset="-122"/>
                    <a:cs typeface="Times New Roman" panose="02020603050405020304" pitchFamily="18" charset="0"/>
                  </a:rPr>
                  <a:t>)</a:t>
                </a:r>
                <a:r>
                  <a:rPr lang="zh-CN" altLang="en-US" sz="3200" b="0" dirty="0" smtClean="0">
                    <a:ea typeface="华文楷体" panose="02010600040101010101" pitchFamily="2" charset="-122"/>
                    <a:cs typeface="Times New Roman" panose="02020603050405020304" pitchFamily="18" charset="0"/>
                  </a:rPr>
                  <a:t>降到</a:t>
                </a:r>
                <a:r>
                  <a:rPr lang="en-US" altLang="zh-CN" sz="3200" b="0" dirty="0" smtClean="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smtClean="0">
                    <a:ea typeface="华文楷体" panose="02010600040101010101" pitchFamily="2" charset="-122"/>
                    <a:cs typeface="Times New Roman" panose="02020603050405020304" pitchFamily="18" charset="0"/>
                  </a:rPr>
                  <a:t>)</a:t>
                </a:r>
                <a:r>
                  <a:rPr lang="zh-CN" altLang="en-US"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smtClean="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a:t>
                </a:r>
                <a:r>
                  <a:rPr lang="zh-CN" altLang="zh-CN" sz="3200" dirty="0" smtClean="0">
                    <a:ea typeface="华文楷体" panose="02010600040101010101" pitchFamily="2" charset="-122"/>
                    <a:cs typeface="Times New Roman" panose="02020603050405020304" pitchFamily="18" charset="0"/>
                  </a:rPr>
                  <a:t>希</a:t>
                </a:r>
                <a:r>
                  <a:rPr lang="zh-CN" altLang="en-US" sz="3200" dirty="0" smtClean="0">
                    <a:ea typeface="华文楷体" panose="02010600040101010101" pitchFamily="2" charset="-122"/>
                    <a:cs typeface="Times New Roman" panose="02020603050405020304" pitchFamily="18" charset="0"/>
                  </a:rPr>
                  <a:t>查找</a:t>
                </a:r>
                <a:r>
                  <a:rPr lang="zh-CN" altLang="zh-CN"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哈希查找</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06515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这</a:t>
                </a:r>
                <a:r>
                  <a:rPr lang="zh-CN" altLang="zh-CN" sz="3200" b="0" dirty="0">
                    <a:ea typeface="华文楷体" panose="02010600040101010101" pitchFamily="2" charset="-122"/>
                    <a:cs typeface="Times New Roman" panose="02020603050405020304" pitchFamily="18" charset="0"/>
                  </a:rPr>
                  <a:t>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a:t>
                </a:r>
                <a:r>
                  <a:rPr lang="zh-CN" altLang="zh-CN" sz="3200" b="0" dirty="0" smtClean="0">
                    <a:ea typeface="华文楷体" panose="02010600040101010101" pitchFamily="2" charset="-122"/>
                    <a:cs typeface="Times New Roman" panose="02020603050405020304" pitchFamily="18" charset="0"/>
                  </a:rPr>
                  <a:t>大小</a:t>
                </a:r>
                <a:r>
                  <a:rPr lang="zh-CN" altLang="en-US"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a:t>
                </a:r>
                <a:r>
                  <a:rPr lang="zh-CN" altLang="zh-CN" sz="3200" dirty="0" smtClean="0">
                    <a:ea typeface="华文楷体" panose="02010600040101010101" pitchFamily="2" charset="-122"/>
                    <a:cs typeface="Times New Roman" panose="02020603050405020304" pitchFamily="18" charset="0"/>
                  </a:rPr>
                  <a:t>函数</a:t>
                </a:r>
                <a:r>
                  <a:rPr lang="zh-CN" altLang="en-US" sz="3200" dirty="0" smtClean="0">
                    <a:ea typeface="华文楷体" panose="02010600040101010101" pitchFamily="2" charset="-122"/>
                    <a:cs typeface="Times New Roman" panose="02020603050405020304" pitchFamily="18" charset="0"/>
                  </a:rPr>
                  <a:t>。</a:t>
                </a:r>
                <a:endParaRPr lang="en-US" altLang="zh-CN" sz="320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smtClean="0">
                    <a:ea typeface="华文楷体" panose="02010600040101010101" pitchFamily="2" charset="-122"/>
                    <a:cs typeface="Times New Roman" panose="02020603050405020304" pitchFamily="18" charset="0"/>
                  </a:rPr>
                  <a:t>实际</a:t>
                </a:r>
                <a:r>
                  <a:rPr lang="zh-CN" altLang="zh-CN" sz="3200" b="0" dirty="0">
                    <a:ea typeface="华文楷体" panose="02010600040101010101" pitchFamily="2" charset="-122"/>
                    <a:cs typeface="Times New Roman" panose="02020603050405020304" pitchFamily="18" charset="0"/>
                  </a:rPr>
                  <a:t>存储的元素和哈希表大小的比值</a:t>
                </a:r>
                <a14:m>
                  <m:oMath xmlns:m="http://schemas.openxmlformats.org/officeDocument/2006/math">
                    <m:r>
                      <a:rPr lang="en-US" altLang="zh-CN" sz="3200" b="0">
                        <a:latin typeface="Cambria Math" panose="02040503050406030204" pitchFamily="18" charset="0"/>
                      </a:rPr>
                      <m:t>𝜕</m:t>
                    </m:r>
                    <m:r>
                      <a:rPr lang="en-US" altLang="zh-CN" sz="3200" b="0">
                        <a:latin typeface="Cambria Math" panose="02040503050406030204" pitchFamily="18" charset="0"/>
                      </a:rPr>
                      <m:t>=</m:t>
                    </m:r>
                    <m:f>
                      <m:fPr>
                        <m:type m:val="lin"/>
                        <m:ctrlPr>
                          <a:rPr lang="zh-CN" altLang="zh-CN" sz="3200" b="0" i="1">
                            <a:latin typeface="Cambria Math" panose="02040503050406030204" pitchFamily="18" charset="0"/>
                          </a:rPr>
                        </m:ctrlPr>
                      </m:fPr>
                      <m:num>
                        <m:r>
                          <a:rPr lang="en-US" altLang="zh-CN" sz="3200" b="0">
                            <a:latin typeface="Cambria Math" panose="02040503050406030204" pitchFamily="18" charset="0"/>
                          </a:rPr>
                          <m:t>𝑚</m:t>
                        </m:r>
                      </m:num>
                      <m:den>
                        <m:r>
                          <a:rPr lang="en-US" altLang="zh-CN" sz="3200" b="0">
                            <a:latin typeface="Cambria Math" panose="02040503050406030204" pitchFamily="18" charset="0"/>
                          </a:rPr>
                          <m:t>𝑛</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相关概念</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74897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753214"/>
            <a:ext cx="10817952" cy="2680452"/>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负载因子越大，空间利用率越高，哈希函数就越难找。</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3200" b="0" dirty="0">
              <a:ea typeface="华文楷体" panose="02010600040101010101" pitchFamily="2" charset="-122"/>
              <a:cs typeface="Times New Roman" panose="02020603050405020304" pitchFamily="18" charset="0"/>
            </a:endParaRPr>
          </a:p>
        </p:txBody>
      </p:sp>
      <p:sp>
        <p:nvSpPr>
          <p:cNvPr id="3" name="矩形 2"/>
          <p:cNvSpPr/>
          <p:nvPr/>
        </p:nvSpPr>
        <p:spPr>
          <a:xfrm>
            <a:off x="421968" y="3732246"/>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421968" y="4615601"/>
            <a:ext cx="11577199" cy="156966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p>
          <a:p>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239920" y="6185261"/>
            <a:ext cx="218655" cy="201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259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哈希查找概念</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solidFill>
                  <a:srgbClr val="FF0000"/>
                </a:solidFill>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哈希函数</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冲突解决</a:t>
            </a:r>
            <a:endParaRPr lang="en-US" altLang="zh-CN" sz="2800" dirty="0" smtClean="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哈希查找：</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1578481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以下</a:t>
                </a:r>
                <a:r>
                  <a:rPr lang="zh-CN" altLang="zh-CN" sz="2800" b="0" dirty="0">
                    <a:ea typeface="华文楷体" panose="02010600040101010101" pitchFamily="2" charset="-122"/>
                    <a:cs typeface="Times New Roman" panose="02020603050405020304" pitchFamily="18" charset="0"/>
                  </a:rPr>
                  <a:t>是一些常见的散列函数选取方法</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smtClean="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ea typeface="华文楷体" panose="02010600040101010101" pitchFamily="2" charset="-122"/>
                    <a:cs typeface="Times New Roman" panose="02020603050405020304" pitchFamily="18" charset="0"/>
                  </a:rPr>
                  <a:t>直接寻址法</a:t>
                </a:r>
                <a:r>
                  <a:rPr lang="zh-CN" altLang="zh-CN"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 </a:t>
                </a:r>
                <a:r>
                  <a:rPr lang="zh-CN" altLang="zh-CN" sz="2800" b="0" dirty="0" smtClean="0">
                    <a:ea typeface="华文楷体" panose="02010600040101010101" pitchFamily="2" charset="-122"/>
                    <a:cs typeface="Times New Roman" panose="02020603050405020304" pitchFamily="18" charset="0"/>
                  </a:rPr>
                  <a:t>哈</a:t>
                </a:r>
                <a:r>
                  <a:rPr lang="zh-CN" altLang="zh-CN" sz="2800" b="0" dirty="0">
                    <a:ea typeface="华文楷体" panose="02010600040101010101" pitchFamily="2" charset="-122"/>
                    <a:cs typeface="Times New Roman" panose="02020603050405020304" pitchFamily="18" charset="0"/>
                  </a:rPr>
                  <a:t>希函数为</a:t>
                </a:r>
                <a:r>
                  <a:rPr lang="en-US" altLang="zh-CN" sz="2800" b="0" dirty="0">
                    <a:ea typeface="华文楷体" panose="02010600040101010101" pitchFamily="2" charset="-122"/>
                    <a:cs typeface="Times New Roman" panose="02020603050405020304" pitchFamily="18" charset="0"/>
                  </a:rPr>
                  <a:t>H(key) = a*</a:t>
                </a:r>
                <a:r>
                  <a:rPr lang="en-US" altLang="zh-CN" sz="2800" b="0" dirty="0" err="1">
                    <a:ea typeface="华文楷体" panose="02010600040101010101" pitchFamily="2" charset="-122"/>
                    <a:cs typeface="Times New Roman" panose="02020603050405020304" pitchFamily="18" charset="0"/>
                  </a:rPr>
                  <a:t>key+b</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smtClean="0">
                    <a:ea typeface="华文楷体" panose="02010600040101010101" pitchFamily="2" charset="-122"/>
                    <a:cs typeface="Times New Roman" panose="02020603050405020304" pitchFamily="18" charset="0"/>
                  </a:rPr>
                  <a:t>如</a:t>
                </a:r>
                <a:r>
                  <a:rPr lang="zh-CN" altLang="zh-CN" sz="2800" b="0" dirty="0">
                    <a:ea typeface="华文楷体" panose="02010600040101010101" pitchFamily="2" charset="-122"/>
                    <a:cs typeface="Times New Roman" panose="02020603050405020304" pitchFamily="18" charset="0"/>
                  </a:rPr>
                  <a:t>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a:t>
                </a:r>
                <a:r>
                  <a:rPr lang="zh-CN" altLang="zh-CN" sz="2800" b="0" dirty="0" smtClean="0">
                    <a:ea typeface="华文楷体" panose="02010600040101010101" pitchFamily="2" charset="-122"/>
                    <a:cs typeface="Times New Roman" panose="02020603050405020304" pitchFamily="18" charset="0"/>
                  </a:rPr>
                  <a:t>。哈</a:t>
                </a:r>
                <a:r>
                  <a:rPr lang="zh-CN" altLang="zh-CN" sz="2800" b="0" dirty="0">
                    <a:ea typeface="华文楷体" panose="02010600040101010101" pitchFamily="2" charset="-122"/>
                    <a:cs typeface="Times New Roman" panose="02020603050405020304" pitchFamily="18" charset="0"/>
                  </a:rPr>
                  <a:t>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b="-153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哈希函数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11838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800" b="0" dirty="0">
                    <a:ea typeface="华文楷体" panose="02010600040101010101" pitchFamily="2" charset="-122"/>
                    <a:cs typeface="Times New Roman" panose="02020603050405020304" pitchFamily="18" charset="0"/>
                  </a:rPr>
                  <a:t>除留余数法</a:t>
                </a:r>
                <a:r>
                  <a:rPr lang="zh-CN" altLang="zh-CN" sz="2800" b="0" dirty="0" smtClean="0">
                    <a:ea typeface="华文楷体" panose="02010600040101010101" pitchFamily="2" charset="-122"/>
                    <a:cs typeface="Times New Roman" panose="02020603050405020304" pitchFamily="18" charset="0"/>
                  </a:rPr>
                  <a:t>：哈</a:t>
                </a:r>
                <a:r>
                  <a:rPr lang="zh-CN" altLang="zh-CN" sz="2800" b="0" dirty="0">
                    <a:ea typeface="华文楷体" panose="02010600040101010101" pitchFamily="2" charset="-122"/>
                    <a:cs typeface="Times New Roman" panose="02020603050405020304" pitchFamily="18" charset="0"/>
                  </a:rPr>
                  <a:t>希函数为</a:t>
                </a:r>
                <a:r>
                  <a:rPr lang="en-US" altLang="zh-CN" sz="2800" b="0" dirty="0">
                    <a:ea typeface="华文楷体" panose="02010600040101010101" pitchFamily="2" charset="-122"/>
                    <a:cs typeface="Times New Roman" panose="02020603050405020304" pitchFamily="18" charset="0"/>
                  </a:rPr>
                  <a:t>H(key) = key mod p</a:t>
                </a:r>
                <a:r>
                  <a:rPr lang="zh-CN" altLang="zh-CN"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457200" indent="0">
                  <a:buNone/>
                </a:pPr>
                <a:r>
                  <a:rPr lang="zh-CN" altLang="zh-CN" sz="2800" b="0" dirty="0">
                    <a:ea typeface="华文楷体" panose="02010600040101010101" pitchFamily="2" charset="-122"/>
                    <a:cs typeface="Times New Roman" panose="02020603050405020304" pitchFamily="18" charset="0"/>
                  </a:rPr>
                  <a:t>通过对关键字除以</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取余数计算出地址。如元素关键字序列</a:t>
                </a:r>
                <a:r>
                  <a:rPr lang="en-US" altLang="zh-CN" sz="2800" b="0" dirty="0">
                    <a:ea typeface="华文楷体" panose="02010600040101010101" pitchFamily="2" charset="-122"/>
                    <a:cs typeface="Times New Roman" panose="02020603050405020304" pitchFamily="18" charset="0"/>
                  </a:rPr>
                  <a:t>{35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192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653}</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 mod 7</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下标分量中。此例哈希表的大小可以取</a:t>
                </a:r>
                <a:r>
                  <a:rPr lang="en-US" altLang="zh-CN" sz="2800" b="0" dirty="0">
                    <a:ea typeface="华文楷体" panose="02010600040101010101" pitchFamily="2" charset="-122"/>
                    <a:cs typeface="Times New Roman" panose="02020603050405020304" pitchFamily="18" charset="0"/>
                  </a:rPr>
                  <a:t>m=7</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6/7=0.86</a:t>
                </a:r>
                <a:r>
                  <a:rPr lang="zh-CN" altLang="zh-CN" sz="2800" b="0" dirty="0">
                    <a:ea typeface="华文楷体" panose="02010600040101010101" pitchFamily="2" charset="-122"/>
                    <a:cs typeface="Times New Roman" panose="02020603050405020304" pitchFamily="18" charset="0"/>
                  </a:rPr>
                  <a:t>。函数中</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通常取大于元素个数</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的最小的素数，因</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，能保障元素全部入表，</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取素数是为了尽量减少规律性的空间浪费</a:t>
                </a:r>
                <a:r>
                  <a:rPr lang="zh-CN" altLang="zh-CN" sz="2800" b="0" dirty="0" smtClean="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如当</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和数据元素的关键字都是</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的倍数时，映射出来的地址就会是</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等等，这样会有</a:t>
                </a:r>
                <a:r>
                  <a:rPr lang="en-US" altLang="zh-CN" sz="2800" b="0" dirty="0">
                    <a:ea typeface="华文楷体" panose="02010600040101010101" pitchFamily="2" charset="-122"/>
                    <a:cs typeface="Times New Roman" panose="02020603050405020304" pitchFamily="18" charset="0"/>
                  </a:rPr>
                  <a:t>4/5</a:t>
                </a:r>
                <a:r>
                  <a:rPr lang="zh-CN" altLang="zh-CN" sz="2800" b="0" dirty="0">
                    <a:ea typeface="华文楷体" panose="02010600040101010101" pitchFamily="2" charset="-122"/>
                    <a:cs typeface="Times New Roman" panose="02020603050405020304" pitchFamily="18" charset="0"/>
                  </a:rPr>
                  <a:t>的空间浪费。</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983" t="-384" r="-393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哈希函数</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5842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位不能区分出不同元素，单用第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哈希函数</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3 4 2 0 4 2 2 6</a:t>
            </a:r>
            <a:endParaRPr lang="zh-CN" altLang="zh-CN" sz="2800" dirty="0"/>
          </a:p>
          <a:p>
            <a:r>
              <a:rPr lang="en-US" altLang="zh-CN" sz="2800" dirty="0"/>
              <a:t>3 4 2 0 5 8 7 9</a:t>
            </a:r>
            <a:endParaRPr lang="zh-CN" altLang="zh-CN" sz="2800" dirty="0"/>
          </a:p>
          <a:p>
            <a:r>
              <a:rPr lang="en-US" altLang="zh-CN" sz="2800" dirty="0"/>
              <a:t>3 4 2 0 3 2 9 6</a:t>
            </a:r>
            <a:endParaRPr lang="zh-CN" altLang="zh-CN" sz="2800" dirty="0"/>
          </a:p>
          <a:p>
            <a:r>
              <a:rPr lang="en-US" altLang="zh-CN" sz="2800" dirty="0"/>
              <a:t>5 4 7 4 2 2 0 6</a:t>
            </a:r>
            <a:endParaRPr lang="zh-CN" altLang="zh-CN" sz="2800" dirty="0"/>
          </a:p>
          <a:p>
            <a:r>
              <a:rPr lang="en-US" altLang="zh-CN" sz="2800" dirty="0"/>
              <a:t>5 4 7 4 0 1 7 7</a:t>
            </a:r>
            <a:endParaRPr lang="zh-CN" altLang="zh-CN" sz="2800" dirty="0"/>
          </a:p>
          <a:p>
            <a:r>
              <a:rPr lang="en-US" altLang="zh-CN" sz="2800" dirty="0"/>
              <a:t>5 4 7 4 7 5 0 0</a:t>
            </a:r>
            <a:endParaRPr lang="zh-CN" altLang="zh-CN" sz="2800" dirty="0"/>
          </a:p>
        </p:txBody>
      </p:sp>
    </p:spTree>
    <p:extLst>
      <p:ext uri="{BB962C8B-B14F-4D97-AF65-F5344CB8AC3E}">
        <p14:creationId xmlns:p14="http://schemas.microsoft.com/office/powerpoint/2010/main" val="147378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smtClean="0">
                <a:ea typeface="华文楷体" panose="02010600040101010101" pitchFamily="2" charset="-122"/>
                <a:cs typeface="Times New Roman" panose="02020603050405020304" pitchFamily="18" charset="0"/>
              </a:rPr>
              <a:t>平方</a:t>
            </a:r>
            <a:r>
              <a:rPr lang="zh-CN" altLang="zh-CN" sz="2800" b="0" dirty="0">
                <a:ea typeface="华文楷体" panose="02010600040101010101" pitchFamily="2" charset="-122"/>
                <a:cs typeface="Times New Roman" panose="02020603050405020304" pitchFamily="18" charset="0"/>
              </a:rPr>
              <a:t>取中法</a:t>
            </a:r>
            <a:r>
              <a:rPr lang="en-US"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18496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smtClean="0">
                <a:ea typeface="华文楷体" panose="02010600040101010101" pitchFamily="2" charset="-122"/>
                <a:cs typeface="Times New Roman" panose="02020603050405020304" pitchFamily="18" charset="0"/>
              </a:rPr>
              <a:t>折叠</a:t>
            </a:r>
            <a:r>
              <a:rPr lang="zh-CN" altLang="zh-CN" sz="2800" b="0" dirty="0" smtClean="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哈希函数</a:t>
            </a:r>
            <a:endParaRPr lang="zh-CN" altLang="en-US" dirty="0">
              <a:latin typeface="华文楷体" panose="02010600040101010101" pitchFamily="2" charset="-122"/>
              <a:ea typeface="华文楷体" panose="02010600040101010101" pitchFamily="2" charset="-122"/>
            </a:endParaRPr>
          </a:p>
        </p:txBody>
      </p:sp>
      <p:sp>
        <p:nvSpPr>
          <p:cNvPr id="2" name="椭圆 1"/>
          <p:cNvSpPr/>
          <p:nvPr/>
        </p:nvSpPr>
        <p:spPr>
          <a:xfrm>
            <a:off x="11487150" y="6472238"/>
            <a:ext cx="157163"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436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哈希查找概念</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哈希函数</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冲突解决</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哈希查找：</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3089186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数据不稳定、频繁</a:t>
            </a:r>
            <a:r>
              <a:rPr lang="zh-CN" altLang="en-US" sz="3200" b="0" dirty="0" smtClean="0">
                <a:latin typeface="华文楷体" panose="02010600040101010101" pitchFamily="2" charset="-122"/>
                <a:ea typeface="华文楷体" panose="02010600040101010101" pitchFamily="2" charset="-122"/>
              </a:rPr>
              <a:t>地</a:t>
            </a:r>
            <a:r>
              <a:rPr lang="zh-CN" altLang="zh-CN" sz="3200" b="0" dirty="0" smtClean="0">
                <a:latin typeface="华文楷体" panose="02010600040101010101" pitchFamily="2" charset="-122"/>
                <a:ea typeface="华文楷体" panose="02010600040101010101" pitchFamily="2" charset="-122"/>
              </a:rPr>
              <a:t>插入</a:t>
            </a:r>
            <a:r>
              <a:rPr lang="zh-CN" altLang="zh-CN" sz="3200" b="0" dirty="0">
                <a:latin typeface="华文楷体" panose="02010600040101010101" pitchFamily="2" charset="-122"/>
                <a:ea typeface="华文楷体" panose="02010600040101010101" pitchFamily="2" charset="-122"/>
              </a:rPr>
              <a:t>、</a:t>
            </a:r>
            <a:r>
              <a:rPr lang="zh-CN" altLang="zh-CN" sz="3200" b="0" dirty="0" smtClean="0">
                <a:latin typeface="华文楷体" panose="02010600040101010101" pitchFamily="2" charset="-122"/>
                <a:ea typeface="华文楷体" panose="02010600040101010101" pitchFamily="2" charset="-122"/>
              </a:rPr>
              <a:t>删</a:t>
            </a:r>
            <a:r>
              <a:rPr lang="zh-CN" altLang="en-US" sz="3200" b="0" dirty="0" smtClean="0">
                <a:latin typeface="华文楷体" panose="02010600040101010101" pitchFamily="2" charset="-122"/>
                <a:ea typeface="华文楷体" panose="02010600040101010101" pitchFamily="2" charset="-122"/>
              </a:rPr>
              <a:t>除。</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zh-CN" sz="3200" b="0" dirty="0" smtClean="0">
                <a:latin typeface="华文楷体" panose="02010600040101010101" pitchFamily="2" charset="-122"/>
                <a:ea typeface="华文楷体" panose="02010600040101010101" pitchFamily="2" charset="-122"/>
              </a:rPr>
              <a:t>，</a:t>
            </a:r>
            <a:r>
              <a:rPr lang="zh-CN" altLang="en-US" sz="3200" b="0" dirty="0" smtClean="0">
                <a:latin typeface="华文楷体" panose="02010600040101010101" pitchFamily="2" charset="-122"/>
                <a:ea typeface="华文楷体" panose="02010600040101010101" pitchFamily="2" charset="-122"/>
              </a:rPr>
              <a:t>故</a:t>
            </a:r>
            <a:r>
              <a:rPr lang="zh-CN" altLang="zh-CN" sz="3200" b="0" dirty="0" smtClean="0">
                <a:latin typeface="华文楷体" panose="02010600040101010101" pitchFamily="2" charset="-122"/>
                <a:ea typeface="华文楷体" panose="02010600040101010101" pitchFamily="2" charset="-122"/>
              </a:rPr>
              <a:t>一般</a:t>
            </a:r>
            <a:r>
              <a:rPr lang="zh-CN" altLang="zh-CN" sz="3200" b="0" dirty="0">
                <a:latin typeface="华文楷体" panose="02010600040101010101" pitchFamily="2" charset="-122"/>
                <a:ea typeface="华文楷体" panose="02010600040101010101" pitchFamily="2" charset="-122"/>
              </a:rPr>
              <a:t>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动态查找技术</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2323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在考虑到空间负载因子的情况下，很难找到一个函数能将所有数据都映射不同的地址上去</a:t>
            </a:r>
            <a:r>
              <a:rPr lang="zh-CN" altLang="zh-CN" sz="2800" b="0" dirty="0" smtClean="0">
                <a:latin typeface="华文楷体" panose="02010600040101010101" pitchFamily="2" charset="-122"/>
                <a:ea typeface="华文楷体" panose="02010600040101010101" pitchFamily="2" charset="-122"/>
              </a:rPr>
              <a:t>，势必</a:t>
            </a:r>
            <a:r>
              <a:rPr lang="zh-CN" altLang="zh-CN" sz="2800" b="0" dirty="0">
                <a:latin typeface="华文楷体" panose="02010600040101010101" pitchFamily="2" charset="-122"/>
                <a:ea typeface="华文楷体" panose="02010600040101010101" pitchFamily="2" charset="-122"/>
              </a:rPr>
              <a:t>会存在两个关键字值不同的数据却得到了相同的哈希地址，这就叫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smtClean="0">
                <a:latin typeface="华文楷体" panose="02010600040101010101" pitchFamily="2" charset="-122"/>
                <a:ea typeface="华文楷体" panose="02010600040101010101" pitchFamily="2" charset="-122"/>
              </a:rPr>
              <a:t>。一旦</a:t>
            </a:r>
            <a:r>
              <a:rPr lang="zh-CN" altLang="zh-CN" sz="2800" b="0" dirty="0">
                <a:latin typeface="华文楷体" panose="02010600040101010101" pitchFamily="2" charset="-122"/>
                <a:ea typeface="华文楷体" panose="02010600040101010101" pitchFamily="2" charset="-122"/>
              </a:rPr>
              <a:t>发生了冲突</a:t>
            </a:r>
            <a:r>
              <a:rPr lang="zh-CN" altLang="zh-CN" sz="2800" b="0" dirty="0" smtClean="0">
                <a:latin typeface="华文楷体" panose="02010600040101010101" pitchFamily="2" charset="-122"/>
                <a:ea typeface="华文楷体" panose="02010600040101010101" pitchFamily="2" charset="-122"/>
              </a:rPr>
              <a:t>，就要</a:t>
            </a:r>
            <a:r>
              <a:rPr lang="zh-CN" altLang="zh-CN" sz="2800" b="0" dirty="0">
                <a:latin typeface="华文楷体" panose="02010600040101010101" pitchFamily="2" charset="-122"/>
                <a:ea typeface="华文楷体" panose="02010600040101010101" pitchFamily="2" charset="-122"/>
              </a:rPr>
              <a:t>采取一定的措施解决冲突了</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smtClean="0">
              <a:latin typeface="华文楷体" panose="02010600040101010101" pitchFamily="2" charset="-122"/>
              <a:ea typeface="华文楷体" panose="02010600040101010101" pitchFamily="2" charset="-122"/>
            </a:endParaRPr>
          </a:p>
          <a:p>
            <a:pPr marL="0" indent="0">
              <a:buNone/>
            </a:pPr>
            <a:r>
              <a:rPr lang="zh-CN" altLang="zh-CN" sz="2800" b="0" dirty="0" smtClean="0">
                <a:latin typeface="华文楷体" panose="02010600040101010101" pitchFamily="2" charset="-122"/>
                <a:ea typeface="华文楷体" panose="02010600040101010101" pitchFamily="2" charset="-122"/>
              </a:rPr>
              <a:t>常见</a:t>
            </a:r>
            <a:r>
              <a:rPr lang="zh-CN" altLang="zh-CN" sz="2800" b="0" dirty="0">
                <a:latin typeface="华文楷体" panose="02010600040101010101" pitchFamily="2" charset="-122"/>
                <a:ea typeface="华文楷体" panose="02010600040101010101" pitchFamily="2" charset="-122"/>
              </a:rPr>
              <a:t>的解决冲突的办法有线性探测法、二次探测法、链地址法等。其中前两种方法，冲突时重新计算哈希地址，再计算出的地址仍然在原来的哈希表中，因此称为</a:t>
            </a:r>
            <a:r>
              <a:rPr lang="zh-CN" altLang="zh-CN" sz="2800" dirty="0">
                <a:latin typeface="华文楷体" panose="02010600040101010101" pitchFamily="2" charset="-122"/>
                <a:ea typeface="华文楷体" panose="02010600040101010101" pitchFamily="2" charset="-122"/>
              </a:rPr>
              <a:t>闭哈希表</a:t>
            </a:r>
            <a:r>
              <a:rPr lang="zh-CN" altLang="zh-CN" sz="2800" b="0" dirty="0">
                <a:latin typeface="华文楷体" panose="02010600040101010101" pitchFamily="2" charset="-122"/>
                <a:ea typeface="华文楷体" panose="02010600040101010101" pitchFamily="2" charset="-122"/>
              </a:rPr>
              <a:t>。相反，如果冲突时在原来的哈希表外寻找一个存储地址，则称为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r>
              <a:rPr lang="zh-CN" altLang="zh-CN" sz="2800" b="0" dirty="0" smtClean="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闭哈希表和开哈希表</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3496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smtClean="0">
                <a:ea typeface="华文楷体" panose="02010600040101010101" pitchFamily="2" charset="-122"/>
                <a:cs typeface="Times New Roman" panose="02020603050405020304" pitchFamily="18" charset="0"/>
              </a:rPr>
              <a:t>当</a:t>
            </a:r>
            <a:r>
              <a:rPr lang="zh-CN" altLang="zh-CN" sz="2800" b="0" dirty="0">
                <a:ea typeface="华文楷体" panose="02010600040101010101" pitchFamily="2" charset="-122"/>
                <a:cs typeface="Times New Roman" panose="02020603050405020304" pitchFamily="18" charset="0"/>
              </a:rPr>
              <a:t>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的方法重新定址。其中</a:t>
            </a:r>
            <a:r>
              <a:rPr lang="en-US" altLang="zh-CN" sz="2800" b="0" dirty="0" err="1">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为冲突的次数，</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为哈希表的大小</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如</a:t>
            </a:r>
            <a:r>
              <a:rPr lang="zh-CN" altLang="zh-CN" sz="2800" b="0" dirty="0">
                <a:ea typeface="华文楷体" panose="02010600040101010101" pitchFamily="2" charset="-122"/>
                <a:cs typeface="Times New Roman" panose="02020603050405020304" pitchFamily="18" charset="0"/>
              </a:rPr>
              <a:t>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a:t>
            </a:r>
            <a:r>
              <a:rPr lang="en-US" altLang="zh-CN" sz="2800" b="0" dirty="0" smtClean="0">
                <a:ea typeface="华文楷体" panose="02010600040101010101" pitchFamily="2" charset="-122"/>
                <a:cs typeface="Times New Roman" panose="02020603050405020304" pitchFamily="18" charset="0"/>
              </a:rPr>
              <a:t>key/100-1</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线性</a:t>
            </a:r>
            <a:r>
              <a:rPr lang="zh-CN" altLang="zh-CN" dirty="0">
                <a:latin typeface="华文楷体" panose="02010600040101010101" pitchFamily="2" charset="-122"/>
                <a:ea typeface="华文楷体" panose="02010600040101010101" pitchFamily="2" charset="-122"/>
              </a:rPr>
              <a:t>探测法</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
        <p:nvSpPr>
          <p:cNvPr id="2" name="文本框 1"/>
          <p:cNvSpPr txBox="1"/>
          <p:nvPr/>
        </p:nvSpPr>
        <p:spPr>
          <a:xfrm>
            <a:off x="341460" y="5664825"/>
            <a:ext cx="11481002" cy="52322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错误的做法</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冲突的</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550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搁置，先将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映射到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下标位置</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6672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这种</a:t>
                </a:r>
                <a:r>
                  <a:rPr lang="zh-CN" altLang="zh-CN" sz="2800" b="0" dirty="0">
                    <a:ea typeface="华文楷体" panose="02010600040101010101" pitchFamily="2" charset="-122"/>
                    <a:cs typeface="Times New Roman" panose="02020603050405020304" pitchFamily="18" charset="0"/>
                  </a:rPr>
                  <a:t>方法较线性方法比，位置移动的幅度大，不容易造成二次冲突</a:t>
                </a:r>
                <a:r>
                  <a:rPr lang="zh-CN" altLang="zh-CN" sz="2800" b="0" dirty="0" smtClean="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47" t="-58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二</a:t>
            </a:r>
            <a:r>
              <a:rPr lang="zh-CN" altLang="zh-CN" dirty="0">
                <a:latin typeface="华文楷体" panose="02010600040101010101" pitchFamily="2" charset="-122"/>
                <a:ea typeface="华文楷体" panose="02010600040101010101" pitchFamily="2" charset="-122"/>
              </a:rPr>
              <a:t>次探测法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3739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不在原来的散列表中找地址，散列表中根本就不存储实际的元素，而是存储一个单链表的首结点地址，元素存储在单链表中。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smtClean="0">
                <a:latin typeface="华文楷体" panose="02010600040101010101" pitchFamily="2" charset="-122"/>
                <a:ea typeface="华文楷体" panose="02010600040101010101" pitchFamily="2" charset="-122"/>
              </a:rPr>
              <a:t>链</a:t>
            </a:r>
            <a:r>
              <a:rPr lang="zh-CN" altLang="zh-CN" dirty="0">
                <a:latin typeface="华文楷体" panose="02010600040101010101" pitchFamily="2" charset="-122"/>
                <a:ea typeface="华文楷体" panose="02010600040101010101" pitchFamily="2" charset="-122"/>
              </a:rPr>
              <a:t>地址法</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
        <p:nvSpPr>
          <p:cNvPr id="2" name="椭圆 1"/>
          <p:cNvSpPr/>
          <p:nvPr/>
        </p:nvSpPr>
        <p:spPr>
          <a:xfrm>
            <a:off x="11615738" y="6447857"/>
            <a:ext cx="185737" cy="1672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703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查找</a:t>
                </a:r>
                <a:r>
                  <a:rPr lang="zh-CN" altLang="zh-CN" sz="2800" b="0" dirty="0">
                    <a:ea typeface="华文楷体" panose="02010600040101010101" pitchFamily="2" charset="-122"/>
                    <a:cs typeface="Times New Roman" panose="02020603050405020304" pitchFamily="18" charset="0"/>
                  </a:rPr>
                  <a:t>是在一组具有松散关系的元素集合中进行的</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在</a:t>
                </a:r>
                <a:r>
                  <a:rPr lang="zh-CN" altLang="zh-CN" sz="2800" b="0" dirty="0">
                    <a:ea typeface="华文楷体" panose="02010600040101010101" pitchFamily="2" charset="-122"/>
                    <a:cs typeface="Times New Roman" panose="02020603050405020304" pitchFamily="18" charset="0"/>
                  </a:rPr>
                  <a:t>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小结</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81743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在</a:t>
                </a:r>
                <a:r>
                  <a:rPr lang="zh-CN" altLang="zh-CN" sz="2800" b="0" dirty="0">
                    <a:ea typeface="华文楷体" panose="02010600040101010101" pitchFamily="2" charset="-122"/>
                    <a:cs typeface="Times New Roman" panose="02020603050405020304" pitchFamily="18" charset="0"/>
                  </a:rPr>
                  <a:t>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r>
                  <a:rPr lang="zh-CN" altLang="zh-CN" sz="2800" b="0" dirty="0" smtClean="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小结</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0293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对于数据量很大，数据只能存储在外存储器上的情况，可以利用多线索树：</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树，为原始数据文件建立索引文件。</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树仅其中一些关键字分别分布在非叶子结点中，很多关键字在所有结点中不只出现一次。所有关键字及其对应的原始数据记录地址都分布在各个叶子结点中。相比而言</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树比</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smtClean="0">
                <a:ea typeface="华文楷体" panose="02010600040101010101" pitchFamily="2" charset="-122"/>
                <a:cs typeface="Times New Roman" panose="02020603050405020304" pitchFamily="18" charset="0"/>
              </a:rPr>
              <a:t>B+</a:t>
            </a:r>
            <a:r>
              <a:rPr lang="zh-CN" altLang="zh-CN" sz="2800" b="0" dirty="0" smtClean="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小结</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37323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小结</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3637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小结</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654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二叉查找树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二叉查找树定义</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二叉查找树：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72564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592964"/>
          </a:xfrm>
        </p:spPr>
        <p:txBody>
          <a:bodyPr>
            <a:noAutofit/>
          </a:bodyPr>
          <a:lstStyle/>
          <a:p>
            <a:pPr>
              <a:buFont typeface="Wingdings" panose="05000000000000000000" pitchFamily="2" charset="2"/>
              <a:buChar char="Ø"/>
            </a:pPr>
            <a:r>
              <a:rPr lang="zh-CN" altLang="en-US" sz="3200" b="0" dirty="0" smtClean="0">
                <a:latin typeface="华文楷体" panose="02010600040101010101" pitchFamily="2" charset="-122"/>
                <a:ea typeface="华文楷体" panose="02010600040101010101" pitchFamily="2" charset="-122"/>
              </a:rPr>
              <a:t>定义：</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对二叉树中的每个结点而言，其左子树上的所有结点都比它</a:t>
            </a:r>
            <a:endParaRPr lang="en-US" altLang="zh-CN" sz="3200" b="0" dirty="0" smtClean="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en-US" altLang="zh-CN" sz="3200" b="0" dirty="0" smtClean="0">
                <a:latin typeface="华文楷体" panose="02010600040101010101" pitchFamily="2" charset="-122"/>
                <a:ea typeface="华文楷体" panose="02010600040101010101" pitchFamily="2" charset="-122"/>
              </a:rPr>
              <a:t>  </a:t>
            </a:r>
            <a:r>
              <a:rPr lang="zh-CN" altLang="en-US" sz="3200" b="0" dirty="0" smtClean="0">
                <a:latin typeface="华文楷体" panose="02010600040101010101" pitchFamily="2" charset="-122"/>
                <a:ea typeface="华文楷体" panose="02010600040101010101" pitchFamily="2" charset="-122"/>
              </a:rPr>
              <a:t>小，其右子树上的所有结点都比它大。</a:t>
            </a:r>
            <a:endParaRPr lang="en-US" altLang="zh-CN" sz="3200" b="0" dirty="0" smtClean="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smtClean="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，假设数据序列中没有元素相等的情况。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08668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smtClean="0">
                <a:latin typeface="华文楷体" panose="02010600040101010101" pitchFamily="2" charset="-122"/>
                <a:ea typeface="华文楷体" panose="02010600040101010101" pitchFamily="2" charset="-122"/>
              </a:rPr>
              <a:t>一棵二叉查找树</a:t>
            </a:r>
            <a:endParaRPr lang="zh-CN" altLang="en-US" sz="3600" dirty="0">
              <a:latin typeface="华文楷体" panose="02010600040101010101" pitchFamily="2" charset="-122"/>
              <a:ea typeface="华文楷体" panose="02010600040101010101" pitchFamily="2" charset="-122"/>
            </a:endParaRPr>
          </a:p>
        </p:txBody>
      </p:sp>
      <p:sp>
        <p:nvSpPr>
          <p:cNvPr id="4" name="文本框 3"/>
          <p:cNvSpPr txBox="1"/>
          <p:nvPr/>
        </p:nvSpPr>
        <p:spPr>
          <a:xfrm>
            <a:off x="5206481" y="5383897"/>
            <a:ext cx="6624735" cy="1077218"/>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常见错误：</a:t>
            </a:r>
            <a:r>
              <a:rPr lang="zh-CN" altLang="en-US" sz="3200" dirty="0" smtClean="0">
                <a:latin typeface="华文楷体" panose="02010600040101010101" pitchFamily="2" charset="-122"/>
                <a:ea typeface="华文楷体" panose="02010600040101010101" pitchFamily="2" charset="-122"/>
              </a:rPr>
              <a:t>任一结点，左子比它小，右子比它大。</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4653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smtClean="0">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factor;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平衡因子</a:t>
            </a: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顺序查找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折半查找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插值查找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分块查找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0925816" y="6186488"/>
            <a:ext cx="232722"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64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二叉查找树查找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二叉查找树：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1205098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355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94860"/>
            <a:ext cx="11396450" cy="3539430"/>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递归方法：</a:t>
            </a:r>
            <a:endParaRPr lang="en-US" altLang="zh-CN" sz="3200" b="1"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根</a:t>
            </a:r>
            <a:r>
              <a:rPr lang="zh-CN" altLang="en-US" sz="3200" dirty="0" smtClean="0">
                <a:latin typeface="华文楷体" panose="02010600040101010101" pitchFamily="2" charset="-122"/>
                <a:ea typeface="华文楷体" panose="02010600040101010101" pitchFamily="2" charset="-122"/>
              </a:rPr>
              <a:t>为空，</a:t>
            </a:r>
            <a:r>
              <a:rPr lang="zh-CN" altLang="zh-CN" sz="3200" dirty="0" smtClean="0">
                <a:latin typeface="华文楷体" panose="02010600040101010101" pitchFamily="2" charset="-122"/>
                <a:ea typeface="华文楷体" panose="02010600040101010101" pitchFamily="2" charset="-122"/>
              </a:rPr>
              <a:t>查找</a:t>
            </a:r>
            <a:r>
              <a:rPr lang="zh-CN" altLang="en-US" sz="3200" dirty="0" smtClean="0">
                <a:latin typeface="华文楷体" panose="02010600040101010101" pitchFamily="2" charset="-122"/>
                <a:ea typeface="华文楷体" panose="02010600040101010101" pitchFamily="2" charset="-122"/>
              </a:rPr>
              <a:t>失败</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否则和</a:t>
            </a:r>
            <a:r>
              <a:rPr lang="zh-CN" altLang="zh-CN" sz="3200" dirty="0">
                <a:latin typeface="华文楷体" panose="02010600040101010101" pitchFamily="2" charset="-122"/>
                <a:ea typeface="华文楷体" panose="02010600040101010101" pitchFamily="2" charset="-122"/>
              </a:rPr>
              <a:t>根</a:t>
            </a:r>
            <a:r>
              <a:rPr lang="zh-CN" altLang="zh-CN" sz="3200" dirty="0" smtClean="0">
                <a:latin typeface="华文楷体" panose="02010600040101010101" pitchFamily="2" charset="-122"/>
                <a:ea typeface="华文楷体" panose="02010600040101010101" pitchFamily="2" charset="-122"/>
              </a:rPr>
              <a:t>结点</a:t>
            </a:r>
            <a:r>
              <a:rPr lang="zh-CN" altLang="en-US" sz="3200" dirty="0" smtClean="0">
                <a:latin typeface="华文楷体" panose="02010600040101010101" pitchFamily="2" charset="-122"/>
                <a:ea typeface="华文楷体" panose="02010600040101010101" pitchFamily="2" charset="-122"/>
              </a:rPr>
              <a:t>值</a:t>
            </a:r>
            <a:r>
              <a:rPr lang="zh-CN" altLang="zh-CN" sz="3200" dirty="0" smtClean="0">
                <a:latin typeface="华文楷体" panose="02010600040101010101" pitchFamily="2" charset="-122"/>
                <a:ea typeface="华文楷体" panose="02010600040101010101" pitchFamily="2" charset="-122"/>
              </a:rPr>
              <a:t>比较</a:t>
            </a:r>
            <a:r>
              <a:rPr lang="zh-CN" altLang="zh-CN" sz="3200" dirty="0">
                <a:latin typeface="华文楷体" panose="02010600040101010101" pitchFamily="2" charset="-122"/>
                <a:ea typeface="华文楷体" panose="02010600040101010101" pitchFamily="2" charset="-122"/>
              </a:rPr>
              <a:t>，相同则查找成功</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相同但比根结点值小，在以</a:t>
            </a:r>
            <a:r>
              <a:rPr lang="zh-CN" altLang="zh-CN" sz="3200" dirty="0" smtClean="0">
                <a:latin typeface="华文楷体" panose="02010600040101010101" pitchFamily="2" charset="-122"/>
                <a:ea typeface="华文楷体" panose="02010600040101010101" pitchFamily="2" charset="-122"/>
              </a:rPr>
              <a:t>其左</a:t>
            </a:r>
            <a:r>
              <a:rPr lang="zh-CN" altLang="zh-CN" sz="3200" dirty="0">
                <a:latin typeface="华文楷体" panose="02010600040101010101" pitchFamily="2" charset="-122"/>
                <a:ea typeface="华文楷体" panose="02010600040101010101" pitchFamily="2" charset="-122"/>
              </a:rPr>
              <a:t>子为根的二叉查找树</a:t>
            </a:r>
            <a:r>
              <a:rPr lang="zh-CN" altLang="zh-CN" sz="3200" dirty="0" smtClean="0">
                <a:latin typeface="华文楷体" panose="02010600040101010101" pitchFamily="2" charset="-122"/>
                <a:ea typeface="华文楷体" panose="02010600040101010101" pitchFamily="2" charset="-122"/>
              </a:rPr>
              <a:t>中</a:t>
            </a:r>
            <a:r>
              <a:rPr lang="zh-CN" altLang="en-US" sz="3200" dirty="0" smtClean="0">
                <a:latin typeface="华文楷体" panose="02010600040101010101" pitchFamily="2" charset="-122"/>
                <a:ea typeface="华文楷体" panose="02010600040101010101" pitchFamily="2" charset="-122"/>
              </a:rPr>
              <a:t>继续查找</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r>
              <a:rPr lang="zh-CN" altLang="zh-CN" sz="3200" dirty="0" smtClean="0">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相同但比根结点值大，在以其右子为根的二叉查找树中</a:t>
            </a:r>
            <a:r>
              <a:rPr lang="zh-CN" altLang="zh-CN" sz="3200" dirty="0" smtClean="0">
                <a:latin typeface="华文楷体" panose="02010600040101010101" pitchFamily="2" charset="-122"/>
                <a:ea typeface="华文楷体" panose="02010600040101010101" pitchFamily="2" charset="-122"/>
              </a:rPr>
              <a:t>继续</a:t>
            </a:r>
            <a:r>
              <a:rPr lang="zh-CN" altLang="en-US" sz="3200" dirty="0" smtClean="0">
                <a:latin typeface="华文楷体" panose="02010600040101010101" pitchFamily="2" charset="-122"/>
                <a:ea typeface="华文楷体" panose="02010600040101010101" pitchFamily="2" charset="-122"/>
              </a:rPr>
              <a:t>查找</a:t>
            </a:r>
            <a:r>
              <a:rPr lang="zh-CN" altLang="zh-CN" sz="3200" dirty="0" smtClean="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800"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2995838"/>
            <a:ext cx="5421086" cy="3511628"/>
          </a:xfrm>
          <a:prstGeom prst="rect">
            <a:avLst/>
          </a:prstGeom>
          <a:noFill/>
          <a:ln>
            <a:noFill/>
          </a:ln>
        </p:spPr>
      </p:pic>
    </p:spTree>
    <p:extLst>
      <p:ext uri="{BB962C8B-B14F-4D97-AF65-F5344CB8AC3E}">
        <p14:creationId xmlns:p14="http://schemas.microsoft.com/office/powerpoint/2010/main" val="3224097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94860"/>
            <a:ext cx="11396450" cy="3046988"/>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非递归方法：</a:t>
            </a:r>
            <a:endParaRPr lang="en-US" altLang="zh-CN" sz="3200" b="1"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以</a:t>
            </a:r>
            <a:r>
              <a:rPr lang="zh-CN" altLang="zh-CN" sz="3200" dirty="0" smtClean="0">
                <a:latin typeface="华文楷体" panose="02010600040101010101" pitchFamily="2" charset="-122"/>
                <a:ea typeface="华文楷体" panose="02010600040101010101" pitchFamily="2" charset="-122"/>
              </a:rPr>
              <a:t>根</a:t>
            </a:r>
            <a:r>
              <a:rPr lang="zh-CN" altLang="en-US" sz="3200" dirty="0" smtClean="0">
                <a:latin typeface="华文楷体" panose="02010600040101010101" pitchFamily="2" charset="-122"/>
                <a:ea typeface="华文楷体" panose="02010600040101010101" pitchFamily="2" charset="-122"/>
              </a:rPr>
              <a:t>为当前结点。</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如果当前结点不为空，待查结点和当前结点比较，如果值相等</a:t>
            </a:r>
            <a:r>
              <a:rPr lang="zh-CN" altLang="zh-CN" sz="3200" dirty="0" smtClean="0">
                <a:latin typeface="华文楷体" panose="02010600040101010101" pitchFamily="2" charset="-122"/>
                <a:ea typeface="华文楷体" panose="02010600040101010101" pitchFamily="2" charset="-122"/>
              </a:rPr>
              <a:t>则</a:t>
            </a:r>
            <a:r>
              <a:rPr lang="zh-CN" altLang="zh-CN" sz="3200" dirty="0">
                <a:latin typeface="华文楷体" panose="02010600040101010101" pitchFamily="2" charset="-122"/>
                <a:ea typeface="华文楷体" panose="02010600040101010101" pitchFamily="2" charset="-122"/>
              </a:rPr>
              <a:t>查找成功</a:t>
            </a:r>
            <a:r>
              <a:rPr lang="zh-CN" altLang="zh-CN" sz="3200" dirty="0" smtClean="0">
                <a:latin typeface="华文楷体" panose="02010600040101010101" pitchFamily="2" charset="-122"/>
                <a:ea typeface="华文楷体" panose="02010600040101010101" pitchFamily="2" charset="-122"/>
              </a:rPr>
              <a:t>；</a:t>
            </a:r>
            <a:r>
              <a:rPr lang="zh-CN" altLang="en-US" sz="3200" dirty="0" smtClean="0">
                <a:latin typeface="华文楷体" panose="02010600040101010101" pitchFamily="2" charset="-122"/>
                <a:ea typeface="华文楷体" panose="02010600040101010101" pitchFamily="2" charset="-122"/>
              </a:rPr>
              <a:t>如果比当前结点值小，设其左子为当前结点；</a:t>
            </a:r>
            <a:r>
              <a:rPr lang="zh-CN" altLang="en-US" sz="3200" dirty="0">
                <a:latin typeface="华文楷体" panose="02010600040101010101" pitchFamily="2" charset="-122"/>
                <a:ea typeface="华文楷体" panose="02010600040101010101" pitchFamily="2" charset="-122"/>
              </a:rPr>
              <a:t>如果比当前结点</a:t>
            </a:r>
            <a:r>
              <a:rPr lang="zh-CN" altLang="en-US" sz="3200" dirty="0" smtClean="0">
                <a:latin typeface="华文楷体" panose="02010600040101010101" pitchFamily="2" charset="-122"/>
                <a:ea typeface="华文楷体" panose="02010600040101010101" pitchFamily="2" charset="-122"/>
              </a:rPr>
              <a:t>值大，</a:t>
            </a:r>
            <a:r>
              <a:rPr lang="zh-CN" altLang="en-US" sz="3200" dirty="0">
                <a:latin typeface="华文楷体" panose="02010600040101010101" pitchFamily="2" charset="-122"/>
                <a:ea typeface="华文楷体" panose="02010600040101010101" pitchFamily="2" charset="-122"/>
              </a:rPr>
              <a:t>设</a:t>
            </a:r>
            <a:r>
              <a:rPr lang="zh-CN" altLang="en-US" sz="3200" dirty="0" smtClean="0">
                <a:latin typeface="华文楷体" panose="02010600040101010101" pitchFamily="2" charset="-122"/>
                <a:ea typeface="华文楷体" panose="02010600040101010101" pitchFamily="2" charset="-122"/>
              </a:rPr>
              <a:t>其右子为</a:t>
            </a:r>
            <a:r>
              <a:rPr lang="zh-CN" altLang="en-US" sz="3200" dirty="0">
                <a:latin typeface="华文楷体" panose="02010600040101010101" pitchFamily="2" charset="-122"/>
                <a:ea typeface="华文楷体" panose="02010600040101010101" pitchFamily="2" charset="-122"/>
              </a:rPr>
              <a:t>当前结点；</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反复如此，直到当前结点为空。</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492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2124238" cy="5386090"/>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(!root)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141165" y="2967468"/>
            <a:ext cx="5421086" cy="3511628"/>
          </a:xfrm>
          <a:prstGeom prst="rect">
            <a:avLst/>
          </a:prstGeom>
          <a:noFill/>
          <a:ln>
            <a:noFill/>
          </a:ln>
        </p:spPr>
      </p:pic>
      <p:sp>
        <p:nvSpPr>
          <p:cNvPr id="3" name="文本框 2"/>
          <p:cNvSpPr txBox="1"/>
          <p:nvPr/>
        </p:nvSpPr>
        <p:spPr>
          <a:xfrm>
            <a:off x="3119203" y="5728926"/>
            <a:ext cx="4134273" cy="584775"/>
          </a:xfrm>
          <a:prstGeom prst="rect">
            <a:avLst/>
          </a:prstGeom>
          <a:noFill/>
        </p:spPr>
        <p:txBody>
          <a:bodyPr wrap="square" rtlCol="0">
            <a:spAutoFit/>
          </a:bodyPr>
          <a:lstStyle/>
          <a:p>
            <a:r>
              <a:rPr lang="zh-CN" altLang="en-US" sz="3200" b="1" dirty="0" smtClean="0"/>
              <a:t>并未用栈，原因？</a:t>
            </a:r>
            <a:endParaRPr lang="zh-CN" altLang="en-US" sz="3200" b="1" dirty="0"/>
          </a:p>
        </p:txBody>
      </p:sp>
    </p:spTree>
    <p:extLst>
      <p:ext uri="{BB962C8B-B14F-4D97-AF65-F5344CB8AC3E}">
        <p14:creationId xmlns:p14="http://schemas.microsoft.com/office/powerpoint/2010/main" val="189368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二叉查找树的查找</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smtClean="0">
                <a:latin typeface="华文楷体" panose="02010600040101010101" pitchFamily="2" charset="-122"/>
                <a:ea typeface="华文楷体" panose="02010600040101010101" pitchFamily="2" charset="-122"/>
              </a:rPr>
              <a:t>时间复杂度：</a:t>
            </a:r>
            <a:endParaRPr lang="en-US" altLang="zh-CN" sz="3600" b="1" dirty="0" smtClean="0">
              <a:latin typeface="华文楷体" panose="02010600040101010101" pitchFamily="2" charset="-122"/>
              <a:ea typeface="华文楷体" panose="02010600040101010101" pitchFamily="2" charset="-122"/>
            </a:endParaRPr>
          </a:p>
          <a:p>
            <a:r>
              <a:rPr lang="zh-CN" altLang="en-US" sz="3600" dirty="0" smtClean="0">
                <a:latin typeface="华文楷体" panose="02010600040101010101" pitchFamily="2" charset="-122"/>
                <a:ea typeface="华文楷体" panose="02010600040101010101" pitchFamily="2" charset="-122"/>
              </a:rPr>
              <a:t>从</a:t>
            </a:r>
            <a:r>
              <a:rPr lang="zh-CN" altLang="en-US" sz="3600" dirty="0">
                <a:latin typeface="华文楷体" panose="02010600040101010101" pitchFamily="2" charset="-122"/>
                <a:ea typeface="华文楷体" panose="02010600040101010101" pitchFamily="2" charset="-122"/>
              </a:rPr>
              <a:t>根开始逐层比较</a:t>
            </a:r>
            <a:r>
              <a:rPr lang="zh-CN" altLang="en-US" sz="3600" dirty="0" smtClean="0">
                <a:latin typeface="华文楷体" panose="02010600040101010101" pitchFamily="2" charset="-122"/>
                <a:ea typeface="华文楷体" panose="02010600040101010101" pitchFamily="2" charset="-122"/>
              </a:rPr>
              <a:t>，比较</a:t>
            </a:r>
            <a:r>
              <a:rPr lang="zh-CN" altLang="en-US" sz="3600" dirty="0">
                <a:latin typeface="华文楷体" panose="02010600040101010101" pitchFamily="2" charset="-122"/>
                <a:ea typeface="华文楷体" panose="02010600040101010101" pitchFamily="2" charset="-122"/>
              </a:rPr>
              <a:t>次数最多为二叉树的高度</a:t>
            </a:r>
            <a:r>
              <a:rPr lang="zh-CN" altLang="en-US"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a:p>
            <a:r>
              <a:rPr lang="zh-CN" altLang="en-US" sz="3600" dirty="0" smtClean="0">
                <a:latin typeface="华文楷体" panose="02010600040101010101" pitchFamily="2" charset="-122"/>
                <a:ea typeface="华文楷体" panose="02010600040101010101" pitchFamily="2" charset="-122"/>
              </a:rPr>
              <a:t>故</a:t>
            </a:r>
            <a:r>
              <a:rPr lang="zh-CN" altLang="en-US" sz="3600" dirty="0">
                <a:latin typeface="华文楷体" panose="02010600040101010101" pitchFamily="2" charset="-122"/>
                <a:ea typeface="华文楷体" panose="02010600040101010101" pitchFamily="2" charset="-122"/>
              </a:rPr>
              <a:t>时间复杂度为二叉树高度</a:t>
            </a:r>
            <a:r>
              <a:rPr lang="zh-CN" altLang="en-US" sz="3600" dirty="0" smtClean="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sp>
        <p:nvSpPr>
          <p:cNvPr id="3" name="椭圆 2"/>
          <p:cNvSpPr/>
          <p:nvPr/>
        </p:nvSpPr>
        <p:spPr>
          <a:xfrm>
            <a:off x="11387138" y="6343650"/>
            <a:ext cx="276127" cy="271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516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二</a:t>
            </a:r>
            <a:r>
              <a:rPr lang="zh-CN" altLang="en-US" sz="2800" dirty="0">
                <a:solidFill>
                  <a:srgbClr val="FF0000"/>
                </a:solidFill>
                <a:latin typeface="华文楷体" pitchFamily="2" charset="-122"/>
                <a:ea typeface="华文楷体" pitchFamily="2" charset="-122"/>
              </a:rPr>
              <a:t>叉查找</a:t>
            </a:r>
            <a:r>
              <a:rPr lang="zh-CN" altLang="en-US" sz="2800" dirty="0" smtClean="0">
                <a:solidFill>
                  <a:srgbClr val="FF0000"/>
                </a:solidFill>
                <a:latin typeface="华文楷体" pitchFamily="2" charset="-122"/>
                <a:ea typeface="华文楷体" pitchFamily="2" charset="-122"/>
              </a:rPr>
              <a:t>树插入</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二叉查找树：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3076845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smtClean="0">
                <a:latin typeface="华文楷体" panose="02010600040101010101" pitchFamily="2" charset="-122"/>
                <a:ea typeface="华文楷体" panose="02010600040101010101" pitchFamily="2" charset="-122"/>
              </a:rPr>
              <a:t>静态</a:t>
            </a:r>
            <a:r>
              <a:rPr lang="zh-CN" altLang="zh-CN" sz="3200" b="0" dirty="0">
                <a:latin typeface="华文楷体" panose="02010600040101010101" pitchFamily="2" charset="-122"/>
                <a:ea typeface="华文楷体" panose="02010600040101010101" pitchFamily="2" charset="-122"/>
              </a:rPr>
              <a:t>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静态查找技术</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37731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二叉查找树的插入</a:t>
            </a:r>
            <a:endParaRPr lang="zh-CN" altLang="en-US" sz="3600"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999040"/>
            <a:ext cx="5421086" cy="3511628"/>
          </a:xfrm>
          <a:prstGeom prst="rect">
            <a:avLst/>
          </a:prstGeom>
          <a:noFill/>
          <a:ln>
            <a:noFill/>
          </a:ln>
        </p:spPr>
      </p:pic>
      <p:sp>
        <p:nvSpPr>
          <p:cNvPr id="2" name="文本框 1"/>
          <p:cNvSpPr txBox="1"/>
          <p:nvPr/>
        </p:nvSpPr>
        <p:spPr>
          <a:xfrm>
            <a:off x="4922913" y="1352709"/>
            <a:ext cx="2988636" cy="646331"/>
          </a:xfrm>
          <a:prstGeom prst="rect">
            <a:avLst/>
          </a:prstGeom>
          <a:noFill/>
        </p:spPr>
        <p:txBody>
          <a:bodyPr wrap="square" rtlCol="0">
            <a:spAutoFit/>
          </a:bodyPr>
          <a:lstStyle/>
          <a:p>
            <a:r>
              <a:rPr lang="zh-CN" altLang="en-US" sz="3600" dirty="0" smtClean="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smtClean="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smtClean="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36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421086" y="2349983"/>
            <a:ext cx="6191250" cy="3629025"/>
          </a:xfrm>
          <a:prstGeom prst="rect">
            <a:avLst/>
          </a:prstGeom>
        </p:spPr>
      </p:pic>
      <p:sp>
        <p:nvSpPr>
          <p:cNvPr id="4" name="文本框 3"/>
          <p:cNvSpPr txBox="1"/>
          <p:nvPr/>
        </p:nvSpPr>
        <p:spPr>
          <a:xfrm>
            <a:off x="341460" y="5954781"/>
            <a:ext cx="5903844" cy="584775"/>
          </a:xfrm>
          <a:prstGeom prst="rect">
            <a:avLst/>
          </a:prstGeom>
          <a:noFill/>
        </p:spPr>
        <p:txBody>
          <a:bodyPr wrap="square" rtlCol="0">
            <a:spAutoFit/>
          </a:bodyPr>
          <a:lstStyle/>
          <a:p>
            <a:r>
              <a:rPr lang="zh-CN" altLang="en-US" sz="3200" dirty="0" smtClean="0"/>
              <a:t>可以看出：插入总在叶子上</a:t>
            </a:r>
            <a:endParaRPr lang="zh-CN" altLang="en-US" sz="3200" dirty="0"/>
          </a:p>
        </p:txBody>
      </p:sp>
    </p:spTree>
    <p:extLst>
      <p:ext uri="{BB962C8B-B14F-4D97-AF65-F5344CB8AC3E}">
        <p14:creationId xmlns:p14="http://schemas.microsoft.com/office/powerpoint/2010/main" val="1313427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二叉查找树的插入</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794860"/>
            <a:ext cx="11396450" cy="3970318"/>
          </a:xfrm>
          <a:prstGeom prst="rect">
            <a:avLst/>
          </a:prstGeom>
          <a:noFill/>
        </p:spPr>
        <p:txBody>
          <a:bodyPr wrap="square" rtlCol="0">
            <a:spAutoFit/>
          </a:bodyPr>
          <a:lstStyle/>
          <a:p>
            <a:r>
              <a:rPr lang="zh-CN" altLang="en-US" sz="3600" b="1" dirty="0" smtClean="0">
                <a:latin typeface="华文楷体" panose="02010600040101010101" pitchFamily="2" charset="-122"/>
                <a:ea typeface="华文楷体" panose="02010600040101010101" pitchFamily="2" charset="-122"/>
              </a:rPr>
              <a:t>递归方法：</a:t>
            </a:r>
            <a:endParaRPr lang="en-US" altLang="zh-CN" sz="3600" b="1" dirty="0" smtClean="0">
              <a:latin typeface="华文楷体" panose="02010600040101010101" pitchFamily="2" charset="-122"/>
              <a:ea typeface="华文楷体" panose="02010600040101010101" pitchFamily="2" charset="-122"/>
            </a:endParaRPr>
          </a:p>
          <a:p>
            <a:r>
              <a:rPr lang="zh-CN" altLang="zh-CN" sz="3600" dirty="0" smtClean="0">
                <a:latin typeface="华文楷体" panose="02010600040101010101" pitchFamily="2" charset="-122"/>
                <a:ea typeface="华文楷体" panose="02010600040101010101" pitchFamily="2" charset="-122"/>
              </a:rPr>
              <a:t>根</a:t>
            </a:r>
            <a:r>
              <a:rPr lang="zh-CN" altLang="en-US" sz="3600" dirty="0" smtClean="0">
                <a:latin typeface="华文楷体" panose="02010600040101010101" pitchFamily="2" charset="-122"/>
                <a:ea typeface="华文楷体" panose="02010600040101010101" pitchFamily="2" charset="-122"/>
              </a:rPr>
              <a:t>为空，直接插入</a:t>
            </a:r>
            <a:r>
              <a:rPr lang="zh-CN" altLang="zh-CN"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a:p>
            <a:r>
              <a:rPr lang="zh-CN" altLang="zh-CN" sz="3600" dirty="0" smtClean="0">
                <a:latin typeface="华文楷体" panose="02010600040101010101" pitchFamily="2" charset="-122"/>
                <a:ea typeface="华文楷体" panose="02010600040101010101" pitchFamily="2" charset="-122"/>
              </a:rPr>
              <a:t>否则和</a:t>
            </a:r>
            <a:r>
              <a:rPr lang="zh-CN" altLang="zh-CN" sz="3600" dirty="0">
                <a:latin typeface="华文楷体" panose="02010600040101010101" pitchFamily="2" charset="-122"/>
                <a:ea typeface="华文楷体" panose="02010600040101010101" pitchFamily="2" charset="-122"/>
              </a:rPr>
              <a:t>根</a:t>
            </a:r>
            <a:r>
              <a:rPr lang="zh-CN" altLang="zh-CN" sz="3600" dirty="0" smtClean="0">
                <a:latin typeface="华文楷体" panose="02010600040101010101" pitchFamily="2" charset="-122"/>
                <a:ea typeface="华文楷体" panose="02010600040101010101" pitchFamily="2" charset="-122"/>
              </a:rPr>
              <a:t>结点</a:t>
            </a:r>
            <a:r>
              <a:rPr lang="zh-CN" altLang="en-US" sz="3600" dirty="0" smtClean="0">
                <a:latin typeface="华文楷体" panose="02010600040101010101" pitchFamily="2" charset="-122"/>
                <a:ea typeface="华文楷体" panose="02010600040101010101" pitchFamily="2" charset="-122"/>
              </a:rPr>
              <a:t>值</a:t>
            </a:r>
            <a:r>
              <a:rPr lang="zh-CN" altLang="zh-CN" sz="3600" dirty="0" smtClean="0">
                <a:latin typeface="华文楷体" panose="02010600040101010101" pitchFamily="2" charset="-122"/>
                <a:ea typeface="华文楷体" panose="02010600040101010101" pitchFamily="2" charset="-122"/>
              </a:rPr>
              <a:t>比较</a:t>
            </a:r>
            <a:r>
              <a:rPr lang="zh-CN" altLang="zh-CN" sz="3600" dirty="0">
                <a:latin typeface="华文楷体" panose="02010600040101010101" pitchFamily="2" charset="-122"/>
                <a:ea typeface="华文楷体" panose="02010600040101010101" pitchFamily="2" charset="-122"/>
              </a:rPr>
              <a:t>，相同</a:t>
            </a:r>
            <a:r>
              <a:rPr lang="zh-CN" altLang="zh-CN" sz="3600" dirty="0" smtClean="0">
                <a:latin typeface="华文楷体" panose="02010600040101010101" pitchFamily="2" charset="-122"/>
                <a:ea typeface="华文楷体" panose="02010600040101010101" pitchFamily="2" charset="-122"/>
              </a:rPr>
              <a:t>则</a:t>
            </a:r>
            <a:r>
              <a:rPr lang="zh-CN" altLang="en-US" sz="3600" dirty="0" smtClean="0">
                <a:latin typeface="华文楷体" panose="02010600040101010101" pitchFamily="2" charset="-122"/>
                <a:ea typeface="华文楷体" panose="02010600040101010101" pitchFamily="2" charset="-122"/>
              </a:rPr>
              <a:t>无需插入</a:t>
            </a:r>
            <a:r>
              <a:rPr lang="zh-CN" altLang="zh-CN"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a:p>
            <a:r>
              <a:rPr lang="zh-CN" altLang="zh-CN" sz="3600" dirty="0" smtClean="0">
                <a:latin typeface="华文楷体" panose="02010600040101010101" pitchFamily="2" charset="-122"/>
                <a:ea typeface="华文楷体" panose="02010600040101010101" pitchFamily="2" charset="-122"/>
              </a:rPr>
              <a:t>不</a:t>
            </a:r>
            <a:r>
              <a:rPr lang="zh-CN" altLang="zh-CN" sz="3600" dirty="0">
                <a:latin typeface="华文楷体" panose="02010600040101010101" pitchFamily="2" charset="-122"/>
                <a:ea typeface="华文楷体" panose="02010600040101010101" pitchFamily="2" charset="-122"/>
              </a:rPr>
              <a:t>相同但比根结点值小，在以</a:t>
            </a:r>
            <a:r>
              <a:rPr lang="zh-CN" altLang="zh-CN" sz="3600" dirty="0" smtClean="0">
                <a:latin typeface="华文楷体" panose="02010600040101010101" pitchFamily="2" charset="-122"/>
                <a:ea typeface="华文楷体" panose="02010600040101010101" pitchFamily="2" charset="-122"/>
              </a:rPr>
              <a:t>其左</a:t>
            </a:r>
            <a:r>
              <a:rPr lang="zh-CN" altLang="zh-CN" sz="3600" dirty="0">
                <a:latin typeface="华文楷体" panose="02010600040101010101" pitchFamily="2" charset="-122"/>
                <a:ea typeface="华文楷体" panose="02010600040101010101" pitchFamily="2" charset="-122"/>
              </a:rPr>
              <a:t>子为根的二叉查找树</a:t>
            </a:r>
            <a:r>
              <a:rPr lang="zh-CN" altLang="zh-CN" sz="3600" dirty="0" smtClean="0">
                <a:latin typeface="华文楷体" panose="02010600040101010101" pitchFamily="2" charset="-122"/>
                <a:ea typeface="华文楷体" panose="02010600040101010101" pitchFamily="2" charset="-122"/>
              </a:rPr>
              <a:t>中</a:t>
            </a:r>
            <a:r>
              <a:rPr lang="zh-CN" altLang="en-US" sz="3600" dirty="0" smtClean="0">
                <a:latin typeface="华文楷体" panose="02010600040101010101" pitchFamily="2" charset="-122"/>
                <a:ea typeface="华文楷体" panose="02010600040101010101" pitchFamily="2" charset="-122"/>
              </a:rPr>
              <a:t>继续</a:t>
            </a:r>
            <a:r>
              <a:rPr lang="zh-CN" altLang="en-US" sz="3600" dirty="0">
                <a:latin typeface="华文楷体" panose="02010600040101010101" pitchFamily="2" charset="-122"/>
                <a:ea typeface="华文楷体" panose="02010600040101010101" pitchFamily="2" charset="-122"/>
              </a:rPr>
              <a:t>插入</a:t>
            </a:r>
            <a:r>
              <a:rPr lang="zh-CN" altLang="zh-CN"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a:p>
            <a:r>
              <a:rPr lang="zh-CN" altLang="zh-CN" sz="3600" dirty="0" smtClean="0">
                <a:latin typeface="华文楷体" panose="02010600040101010101" pitchFamily="2" charset="-122"/>
                <a:ea typeface="华文楷体" panose="02010600040101010101" pitchFamily="2" charset="-122"/>
              </a:rPr>
              <a:t>不</a:t>
            </a:r>
            <a:r>
              <a:rPr lang="zh-CN" altLang="zh-CN" sz="3600" dirty="0">
                <a:latin typeface="华文楷体" panose="02010600040101010101" pitchFamily="2" charset="-122"/>
                <a:ea typeface="华文楷体" panose="02010600040101010101" pitchFamily="2" charset="-122"/>
              </a:rPr>
              <a:t>相同但比根结点值大，在以其右子为根的二叉查找树中</a:t>
            </a:r>
            <a:r>
              <a:rPr lang="zh-CN" altLang="zh-CN" sz="3600" dirty="0" smtClean="0">
                <a:latin typeface="华文楷体" panose="02010600040101010101" pitchFamily="2" charset="-122"/>
                <a:ea typeface="华文楷体" panose="02010600040101010101" pitchFamily="2" charset="-122"/>
              </a:rPr>
              <a:t>继续</a:t>
            </a:r>
            <a:r>
              <a:rPr lang="zh-CN" altLang="en-US" sz="3600" dirty="0">
                <a:latin typeface="华文楷体" panose="02010600040101010101" pitchFamily="2" charset="-122"/>
                <a:ea typeface="华文楷体" panose="02010600040101010101" pitchFamily="2" charset="-122"/>
              </a:rPr>
              <a:t>插入</a:t>
            </a:r>
            <a:r>
              <a:rPr lang="zh-CN" altLang="zh-CN" sz="3600" dirty="0" smtClean="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二叉查找树的插入</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smtClean="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insert</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737112" y="4512364"/>
            <a:ext cx="8627167" cy="1077218"/>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注意！ </a:t>
            </a:r>
            <a:endParaRPr lang="en-US" altLang="zh-CN" sz="3200" b="1" dirty="0" smtClean="0">
              <a:latin typeface="华文楷体" panose="02010600040101010101" pitchFamily="2" charset="-122"/>
              <a:ea typeface="华文楷体" panose="02010600040101010101" pitchFamily="2" charset="-122"/>
            </a:endParaRPr>
          </a:p>
          <a:p>
            <a:r>
              <a:rPr lang="zh-CN" altLang="en-US" sz="3200" b="1" dirty="0" smtClean="0">
                <a:latin typeface="华文楷体" panose="02010600040101010101" pitchFamily="2" charset="-122"/>
                <a:ea typeface="华文楷体" panose="02010600040101010101" pitchFamily="2" charset="-122"/>
              </a:rPr>
              <a:t>参数</a:t>
            </a:r>
            <a:r>
              <a:rPr lang="en-US" altLang="zh-CN" sz="3200" b="1" dirty="0" smtClean="0">
                <a:latin typeface="华文楷体" panose="02010600040101010101" pitchFamily="2" charset="-122"/>
                <a:ea typeface="华文楷体" panose="02010600040101010101" pitchFamily="2" charset="-122"/>
              </a:rPr>
              <a:t>t</a:t>
            </a:r>
            <a:r>
              <a:rPr lang="zh-CN" altLang="en-US" sz="3200" b="1" dirty="0" smtClean="0">
                <a:latin typeface="华文楷体" panose="02010600040101010101" pitchFamily="2" charset="-122"/>
                <a:ea typeface="华文楷体" panose="02010600040101010101" pitchFamily="2" charset="-122"/>
              </a:rPr>
              <a:t>用了引用形式，完成了新结点的父子关联</a:t>
            </a:r>
            <a:endParaRPr lang="zh-CN" altLang="en-US" sz="3200" b="1"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二叉查找树的插入</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2053492"/>
            <a:ext cx="9645503" cy="4132995"/>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非递归方法</a:t>
            </a:r>
            <a:r>
              <a:rPr lang="zh-CN" altLang="en-US" sz="3200" b="1" dirty="0">
                <a:latin typeface="华文楷体" panose="02010600040101010101" pitchFamily="2" charset="-122"/>
                <a:ea typeface="华文楷体" panose="02010600040101010101" pitchFamily="2" charset="-122"/>
              </a:rPr>
              <a:t>一</a:t>
            </a:r>
            <a:r>
              <a:rPr lang="zh-CN" altLang="en-US" sz="3200" b="1" dirty="0" smtClean="0">
                <a:latin typeface="华文楷体" panose="02010600040101010101" pitchFamily="2" charset="-122"/>
                <a:ea typeface="华文楷体" panose="02010600040101010101" pitchFamily="2" charset="-122"/>
              </a:rPr>
              <a:t>：</a:t>
            </a:r>
            <a:endParaRPr lang="en-US" altLang="zh-CN" sz="3200" b="1"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如果根为空，创建新结点作为根结点。</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如果根不为空，设置当前结点为根结点。</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将待插入元素和当前结点比较，值相等</a:t>
            </a:r>
            <a:r>
              <a:rPr lang="zh-CN" altLang="zh-CN" sz="3200" dirty="0" smtClean="0">
                <a:latin typeface="华文楷体" panose="02010600040101010101" pitchFamily="2" charset="-122"/>
                <a:ea typeface="华文楷体" panose="02010600040101010101" pitchFamily="2" charset="-122"/>
              </a:rPr>
              <a:t>则</a:t>
            </a:r>
            <a:r>
              <a:rPr lang="zh-CN" altLang="en-US" sz="3200" dirty="0" smtClean="0">
                <a:latin typeface="华文楷体" panose="02010600040101010101" pitchFamily="2" charset="-122"/>
                <a:ea typeface="华文楷体" panose="02010600040101010101" pitchFamily="2" charset="-122"/>
              </a:rPr>
              <a:t>无需插入</a:t>
            </a:r>
            <a:r>
              <a:rPr lang="zh-CN" altLang="zh-CN" sz="3200" dirty="0" smtClean="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若值小于当前结点，且当前结点无左子，创建新结点作为其左子，否则将其左子作为当前结点，继续比较；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若值</a:t>
            </a:r>
            <a:r>
              <a:rPr lang="zh-CN" altLang="en-US" sz="3200" dirty="0">
                <a:latin typeface="华文楷体" panose="02010600040101010101" pitchFamily="2" charset="-122"/>
                <a:ea typeface="华文楷体" panose="02010600040101010101" pitchFamily="2" charset="-122"/>
              </a:rPr>
              <a:t>大</a:t>
            </a:r>
            <a:r>
              <a:rPr lang="zh-CN" altLang="en-US" sz="3200" dirty="0" smtClean="0">
                <a:latin typeface="华文楷体" panose="02010600040101010101" pitchFamily="2" charset="-122"/>
                <a:ea typeface="华文楷体" panose="02010600040101010101" pitchFamily="2" charset="-122"/>
              </a:rPr>
              <a:t>于</a:t>
            </a:r>
            <a:r>
              <a:rPr lang="zh-CN" altLang="en-US" sz="3200" dirty="0">
                <a:latin typeface="华文楷体" panose="02010600040101010101" pitchFamily="2" charset="-122"/>
                <a:ea typeface="华文楷体" panose="02010600040101010101" pitchFamily="2" charset="-122"/>
              </a:rPr>
              <a:t>当前结点</a:t>
            </a:r>
            <a:r>
              <a:rPr lang="zh-CN" altLang="en-US" sz="3200" dirty="0" smtClean="0">
                <a:latin typeface="华文楷体" panose="02010600040101010101" pitchFamily="2" charset="-122"/>
                <a:ea typeface="华文楷体" panose="02010600040101010101" pitchFamily="2" charset="-122"/>
              </a:rPr>
              <a:t>，且当前</a:t>
            </a:r>
            <a:r>
              <a:rPr lang="zh-CN" altLang="en-US" sz="3200" dirty="0">
                <a:latin typeface="华文楷体" panose="02010600040101010101" pitchFamily="2" charset="-122"/>
                <a:ea typeface="华文楷体" panose="02010600040101010101" pitchFamily="2" charset="-122"/>
              </a:rPr>
              <a:t>结点</a:t>
            </a:r>
            <a:r>
              <a:rPr lang="zh-CN" altLang="en-US" sz="3200" dirty="0" smtClean="0">
                <a:latin typeface="华文楷体" panose="02010600040101010101" pitchFamily="2" charset="-122"/>
                <a:ea typeface="华文楷体" panose="02010600040101010101" pitchFamily="2" charset="-122"/>
              </a:rPr>
              <a:t>无右子，</a:t>
            </a:r>
            <a:r>
              <a:rPr lang="zh-CN" altLang="en-US" sz="3200" dirty="0">
                <a:latin typeface="华文楷体" panose="02010600040101010101" pitchFamily="2" charset="-122"/>
                <a:ea typeface="华文楷体" panose="02010600040101010101" pitchFamily="2" charset="-122"/>
              </a:rPr>
              <a:t>创建新结点</a:t>
            </a:r>
            <a:r>
              <a:rPr lang="zh-CN" altLang="en-US" sz="3200" dirty="0" smtClean="0">
                <a:latin typeface="华文楷体" panose="02010600040101010101" pitchFamily="2" charset="-122"/>
                <a:ea typeface="华文楷体" panose="02010600040101010101" pitchFamily="2" charset="-122"/>
              </a:rPr>
              <a:t>作为其右子，</a:t>
            </a:r>
            <a:r>
              <a:rPr lang="zh-CN" altLang="en-US" sz="3200" dirty="0">
                <a:latin typeface="华文楷体" panose="02010600040101010101" pitchFamily="2" charset="-122"/>
                <a:ea typeface="华文楷体" panose="02010600040101010101" pitchFamily="2" charset="-122"/>
              </a:rPr>
              <a:t>否则</a:t>
            </a:r>
            <a:r>
              <a:rPr lang="zh-CN" altLang="en-US" sz="3200" dirty="0" smtClean="0">
                <a:latin typeface="华文楷体" panose="02010600040101010101" pitchFamily="2" charset="-122"/>
                <a:ea typeface="华文楷体" panose="02010600040101010101" pitchFamily="2" charset="-122"/>
              </a:rPr>
              <a:t>将其右子作为</a:t>
            </a:r>
            <a:r>
              <a:rPr lang="zh-CN" altLang="en-US" sz="3200" dirty="0">
                <a:latin typeface="华文楷体" panose="02010600040101010101" pitchFamily="2" charset="-122"/>
                <a:ea typeface="华文楷体" panose="02010600040101010101" pitchFamily="2" charset="-122"/>
              </a:rPr>
              <a:t>当前</a:t>
            </a:r>
            <a:r>
              <a:rPr lang="zh-CN" altLang="en-US" sz="3200" dirty="0" smtClean="0">
                <a:latin typeface="华文楷体" panose="02010600040101010101" pitchFamily="2" charset="-122"/>
                <a:ea typeface="华文楷体" panose="02010600040101010101" pitchFamily="2" charset="-122"/>
              </a:rPr>
              <a:t>结点，继续比较</a:t>
            </a:r>
            <a:r>
              <a:rPr lang="zh-CN" altLang="en-US" sz="3600" dirty="0" smtClean="0">
                <a:latin typeface="华文楷体" panose="02010600040101010101" pitchFamily="2" charset="-122"/>
                <a:ea typeface="华文楷体" panose="02010600040101010101" pitchFamily="2" charset="-122"/>
              </a:rPr>
              <a:t>。</a:t>
            </a:r>
            <a:endParaRPr lang="en-US" altLang="zh-CN" sz="3600" dirty="0" smtClean="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19660" y="715657"/>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二叉查找树的插入</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二叉查找树的插入</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9" y="1496281"/>
            <a:ext cx="11620385" cy="4031873"/>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设置一个父结点指针，设根为当前结点，父结点指针为空。</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若值</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于</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当前结点</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父结点设为当前结点，当前</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结点</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二叉查找树的插入</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smtClean="0">
                <a:latin typeface="华文楷体" panose="02010600040101010101" pitchFamily="2" charset="-122"/>
                <a:ea typeface="华文楷体" panose="02010600040101010101" pitchFamily="2" charset="-122"/>
              </a:rPr>
              <a:t>创建新结点。</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小于父结点的值，新结点作为父结点的左子链入。</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大于于</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父结点的值，新结点作为父结点</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的右子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链入</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二叉查找树的插入</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52263"/>
            <a:ext cx="11265822" cy="4031873"/>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460" y="1175544"/>
            <a:ext cx="11265822" cy="4832092"/>
          </a:xfrm>
          <a:prstGeom prst="rect">
            <a:avLst/>
          </a:prstGeom>
          <a:noFill/>
        </p:spPr>
        <p:txBody>
          <a:bodyPr wrap="square" rtlCol="0">
            <a:spAutoFit/>
          </a:bodyPr>
          <a:lstStyle/>
          <a:p>
            <a:r>
              <a:rPr lang="en-US" altLang="zh-CN" sz="2800" dirty="0" smtClean="0"/>
              <a:t>               </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parent = p;</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(x&lt;p-&gt;data</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p=p-&gt;left;   //p</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p=p-&gt;right;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 new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(x&lt;parent-&gt;data parent-&gt;left =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smtClean="0">
                <a:ea typeface="华文楷体" panose="02010600040101010101" pitchFamily="2" charset="-122"/>
                <a:cs typeface="Times New Roman" panose="02020603050405020304" pitchFamily="18" charset="0"/>
              </a:rPr>
              <a:t>常用方法是：把</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下标位置设置成一个</a:t>
            </a:r>
            <a:r>
              <a:rPr lang="zh-CN" altLang="en-US" sz="2800" dirty="0" smtClean="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a:t>
            </a:r>
            <a:r>
              <a:rPr lang="zh-CN" altLang="zh-CN" sz="2800" b="0" dirty="0" smtClean="0">
                <a:ea typeface="华文楷体" panose="02010600040101010101" pitchFamily="2" charset="-122"/>
                <a:cs typeface="Times New Roman" panose="02020603050405020304" pitchFamily="18" charset="0"/>
              </a:rPr>
              <a:t>。假设</a:t>
            </a:r>
            <a:r>
              <a:rPr lang="zh-CN" altLang="zh-CN" sz="2800" b="0" dirty="0">
                <a:ea typeface="华文楷体" panose="02010600040101010101" pitchFamily="2" charset="-122"/>
                <a:cs typeface="Times New Roman" panose="02020603050405020304" pitchFamily="18" charset="0"/>
              </a:rPr>
              <a:t>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时，表示查找不成功。加哨兵位的好处是避免了逐个检查数组元素时还要首先检测下标是否越界，</a:t>
            </a:r>
            <a:r>
              <a:rPr lang="zh-CN" altLang="zh-CN" sz="2800" b="0" dirty="0" smtClean="0">
                <a:ea typeface="华文楷体" panose="02010600040101010101" pitchFamily="2" charset="-122"/>
                <a:cs typeface="Times New Roman" panose="02020603050405020304" pitchFamily="18" charset="0"/>
              </a:rPr>
              <a:t>用</a:t>
            </a:r>
            <a:r>
              <a:rPr lang="zh-CN" altLang="en-US" sz="2800" b="0" dirty="0" smtClean="0">
                <a:ea typeface="华文楷体" panose="02010600040101010101" pitchFamily="2" charset="-122"/>
                <a:cs typeface="Times New Roman" panose="02020603050405020304" pitchFamily="18" charset="0"/>
              </a:rPr>
              <a:t>浪费</a:t>
            </a:r>
            <a:r>
              <a:rPr lang="zh-CN" altLang="zh-CN" sz="2800" b="0" dirty="0" smtClean="0">
                <a:ea typeface="华文楷体" panose="02010600040101010101" pitchFamily="2" charset="-122"/>
                <a:cs typeface="Times New Roman" panose="02020603050405020304" pitchFamily="18" charset="0"/>
              </a:rPr>
              <a:t>一</a:t>
            </a:r>
            <a:r>
              <a:rPr lang="zh-CN" altLang="zh-CN" sz="2800" b="0" dirty="0">
                <a:ea typeface="华文楷体" panose="02010600040101010101" pitchFamily="2" charset="-122"/>
                <a:cs typeface="Times New Roman" panose="02020603050405020304" pitchFamily="18" charset="0"/>
              </a:rPr>
              <a:t>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顺序查找</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二叉查找树的插入</a:t>
            </a:r>
            <a:endParaRPr lang="zh-CN" altLang="en-US" sz="3600"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时间复杂度：</a:t>
            </a:r>
            <a:endParaRPr lang="en-US" altLang="zh-CN" sz="3200" b="1"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为找到合适的插入位置，需要从根开始逐层比较，</a:t>
            </a:r>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smtClean="0">
              <a:latin typeface="华文楷体" panose="02010600040101010101" pitchFamily="2" charset="-122"/>
              <a:ea typeface="华文楷体" panose="02010600040101010101" pitchFamily="2" charset="-122"/>
            </a:endParaRPr>
          </a:p>
          <a:p>
            <a:endParaRPr lang="en-US" altLang="zh-CN" sz="3600" dirty="0"/>
          </a:p>
        </p:txBody>
      </p:sp>
      <p:sp>
        <p:nvSpPr>
          <p:cNvPr id="3" name="椭圆 2"/>
          <p:cNvSpPr/>
          <p:nvPr/>
        </p:nvSpPr>
        <p:spPr>
          <a:xfrm>
            <a:off x="11430000" y="6286500"/>
            <a:ext cx="17145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500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二叉查找树查找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二</a:t>
            </a:r>
            <a:r>
              <a:rPr lang="zh-CN" altLang="en-US" sz="2800" dirty="0">
                <a:latin typeface="华文楷体" pitchFamily="2" charset="-122"/>
                <a:ea typeface="华文楷体" pitchFamily="2" charset="-122"/>
              </a:rPr>
              <a:t>叉查找</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二</a:t>
            </a:r>
            <a:r>
              <a:rPr lang="zh-CN" altLang="en-US" sz="2800" dirty="0">
                <a:solidFill>
                  <a:srgbClr val="FF0000"/>
                </a:solidFill>
                <a:latin typeface="华文楷体" pitchFamily="2" charset="-122"/>
                <a:ea typeface="华文楷体" pitchFamily="2" charset="-122"/>
              </a:rPr>
              <a:t>叉查找</a:t>
            </a:r>
            <a:r>
              <a:rPr lang="zh-CN" altLang="en-US" sz="2800" dirty="0" smtClean="0">
                <a:solidFill>
                  <a:srgbClr val="FF0000"/>
                </a:solidFill>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二叉查找树：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739413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smtClean="0">
                <a:latin typeface="华文楷体" panose="02010600040101010101" pitchFamily="2" charset="-122"/>
                <a:ea typeface="华文楷体" panose="02010600040101010101" pitchFamily="2" charset="-122"/>
              </a:rPr>
              <a:t>二叉查找树的删除</a:t>
            </a:r>
            <a:endParaRPr lang="zh-CN" altLang="en-US" sz="3600"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2169092"/>
            <a:ext cx="5840963" cy="1569660"/>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删除</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647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smtClean="0">
                <a:solidFill>
                  <a:schemeClr val="tx1"/>
                </a:solidFill>
                <a:latin typeface="华文楷体" panose="02010600040101010101" pitchFamily="2" charset="-122"/>
                <a:ea typeface="华文楷体" panose="02010600040101010101" pitchFamily="2" charset="-122"/>
              </a:rPr>
              <a:t>直接删除，依然为一棵查找树</a:t>
            </a:r>
            <a:endParaRPr lang="zh-CN" altLang="en-US" b="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51454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smtClean="0">
                <a:solidFill>
                  <a:schemeClr val="tx1"/>
                </a:solidFill>
                <a:latin typeface="华文楷体" panose="02010600040101010101" pitchFamily="2" charset="-122"/>
                <a:ea typeface="华文楷体" panose="02010600040101010101" pitchFamily="2" charset="-122"/>
              </a:rPr>
              <a:t>用唯一孩子结点替代删除位置上的结点</a:t>
            </a: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0629" y="663899"/>
            <a:ext cx="8845420" cy="5942173"/>
          </a:xfrm>
          <a:prstGeom prst="rect">
            <a:avLst/>
          </a:prstGeom>
          <a:noFill/>
          <a:ln>
            <a:noFill/>
          </a:ln>
        </p:spPr>
      </p:pic>
      <p:sp>
        <p:nvSpPr>
          <p:cNvPr id="6" name="文本框 5"/>
          <p:cNvSpPr txBox="1"/>
          <p:nvPr/>
        </p:nvSpPr>
        <p:spPr>
          <a:xfrm>
            <a:off x="8976049" y="583570"/>
            <a:ext cx="2911151" cy="6247864"/>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找替身结点</a:t>
            </a:r>
            <a:endParaRPr lang="en-US" altLang="zh-CN" sz="3200" b="1"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左子树上的最大结点；即沿左子一路右子找下去。</a:t>
            </a:r>
            <a:endParaRPr lang="en-US" altLang="zh-CN" sz="2800" dirty="0" smtClean="0">
              <a:latin typeface="华文楷体" panose="02010600040101010101" pitchFamily="2" charset="-122"/>
              <a:ea typeface="华文楷体" panose="02010600040101010101" pitchFamily="2" charset="-122"/>
            </a:endParaRPr>
          </a:p>
          <a:p>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或右子树上</a:t>
            </a:r>
            <a:endParaRPr lang="en-US" altLang="zh-CN" sz="28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上最小结点。即沿右子一路左子找下去。</a:t>
            </a:r>
            <a:endParaRPr lang="en-US" altLang="zh-CN" sz="2800" dirty="0" smtClean="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最后变为删替身结点。它最多只有一个孩子。问题转化为前两种。</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5568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494823"/>
            <a:ext cx="11396450" cy="4031873"/>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递归方法：</a:t>
            </a:r>
            <a:endParaRPr lang="en-US" altLang="zh-CN" sz="3200" b="1" dirty="0" smtClean="0">
              <a:latin typeface="华文楷体" panose="02010600040101010101" pitchFamily="2" charset="-122"/>
              <a:ea typeface="华文楷体" panose="02010600040101010101" pitchFamily="2" charset="-122"/>
            </a:endParaRPr>
          </a:p>
          <a:p>
            <a:endParaRPr lang="en-US" altLang="zh-CN" sz="3200" b="1"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根</a:t>
            </a:r>
            <a:r>
              <a:rPr lang="zh-CN" altLang="en-US" sz="3200" dirty="0" smtClean="0">
                <a:latin typeface="华文楷体" panose="02010600040101010101" pitchFamily="2" charset="-122"/>
                <a:ea typeface="华文楷体" panose="02010600040101010101" pitchFamily="2" charset="-122"/>
              </a:rPr>
              <a:t>为空，删除结束</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否则和</a:t>
            </a:r>
            <a:r>
              <a:rPr lang="zh-CN" altLang="zh-CN" sz="3200" dirty="0">
                <a:latin typeface="华文楷体" panose="02010600040101010101" pitchFamily="2" charset="-122"/>
                <a:ea typeface="华文楷体" panose="02010600040101010101" pitchFamily="2" charset="-122"/>
              </a:rPr>
              <a:t>根</a:t>
            </a:r>
            <a:r>
              <a:rPr lang="zh-CN" altLang="zh-CN" sz="3200" dirty="0" smtClean="0">
                <a:latin typeface="华文楷体" panose="02010600040101010101" pitchFamily="2" charset="-122"/>
                <a:ea typeface="华文楷体" panose="02010600040101010101" pitchFamily="2" charset="-122"/>
              </a:rPr>
              <a:t>结点</a:t>
            </a:r>
            <a:r>
              <a:rPr lang="zh-CN" altLang="en-US" sz="3200" dirty="0" smtClean="0">
                <a:latin typeface="华文楷体" panose="02010600040101010101" pitchFamily="2" charset="-122"/>
                <a:ea typeface="华文楷体" panose="02010600040101010101" pitchFamily="2" charset="-122"/>
              </a:rPr>
              <a:t>值</a:t>
            </a:r>
            <a:r>
              <a:rPr lang="zh-CN" altLang="zh-CN" sz="3200" dirty="0" smtClean="0">
                <a:latin typeface="华文楷体" panose="02010600040101010101" pitchFamily="2" charset="-122"/>
                <a:ea typeface="华文楷体" panose="02010600040101010101" pitchFamily="2" charset="-122"/>
              </a:rPr>
              <a:t>比较</a:t>
            </a:r>
            <a:r>
              <a:rPr lang="zh-CN" altLang="zh-CN" sz="3200" dirty="0">
                <a:latin typeface="华文楷体" panose="02010600040101010101" pitchFamily="2" charset="-122"/>
                <a:ea typeface="华文楷体" panose="02010600040101010101" pitchFamily="2" charset="-122"/>
              </a:rPr>
              <a:t>，</a:t>
            </a:r>
            <a:r>
              <a:rPr lang="zh-CN" altLang="zh-CN" sz="3200" dirty="0" smtClean="0">
                <a:latin typeface="华文楷体" panose="02010600040101010101" pitchFamily="2" charset="-122"/>
                <a:ea typeface="华文楷体" panose="02010600040101010101" pitchFamily="2" charset="-122"/>
              </a:rPr>
              <a:t>相同</a:t>
            </a:r>
            <a:r>
              <a:rPr lang="zh-CN" altLang="en-US" sz="3200" dirty="0" smtClean="0">
                <a:latin typeface="华文楷体" panose="02010600040101010101" pitchFamily="2" charset="-122"/>
                <a:ea typeface="华文楷体" panose="02010600040101010101" pitchFamily="2" charset="-122"/>
              </a:rPr>
              <a:t>则实施三种删除</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相同但比根结点值小，在以</a:t>
            </a:r>
            <a:r>
              <a:rPr lang="zh-CN" altLang="zh-CN" sz="3200" dirty="0" smtClean="0">
                <a:latin typeface="华文楷体" panose="02010600040101010101" pitchFamily="2" charset="-122"/>
                <a:ea typeface="华文楷体" panose="02010600040101010101" pitchFamily="2" charset="-122"/>
              </a:rPr>
              <a:t>其左</a:t>
            </a:r>
            <a:r>
              <a:rPr lang="zh-CN" altLang="zh-CN" sz="3200" dirty="0">
                <a:latin typeface="华文楷体" panose="02010600040101010101" pitchFamily="2" charset="-122"/>
                <a:ea typeface="华文楷体" panose="02010600040101010101" pitchFamily="2" charset="-122"/>
              </a:rPr>
              <a:t>子为根的二叉查找树</a:t>
            </a:r>
            <a:r>
              <a:rPr lang="zh-CN" altLang="zh-CN" sz="3200" dirty="0" smtClean="0">
                <a:latin typeface="华文楷体" panose="02010600040101010101" pitchFamily="2" charset="-122"/>
                <a:ea typeface="华文楷体" panose="02010600040101010101" pitchFamily="2" charset="-122"/>
              </a:rPr>
              <a:t>中</a:t>
            </a:r>
            <a:r>
              <a:rPr lang="zh-CN" altLang="en-US" sz="3200" dirty="0" smtClean="0">
                <a:latin typeface="华文楷体" panose="02010600040101010101" pitchFamily="2" charset="-122"/>
                <a:ea typeface="华文楷体" panose="02010600040101010101" pitchFamily="2" charset="-122"/>
              </a:rPr>
              <a:t>继续</a:t>
            </a:r>
            <a:r>
              <a:rPr lang="zh-CN" altLang="en-US" sz="3200" dirty="0">
                <a:latin typeface="华文楷体" panose="02010600040101010101" pitchFamily="2" charset="-122"/>
                <a:ea typeface="华文楷体" panose="02010600040101010101" pitchFamily="2" charset="-122"/>
              </a:rPr>
              <a:t>删除</a:t>
            </a:r>
            <a:r>
              <a:rPr lang="zh-CN" altLang="zh-CN"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smtClean="0">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相同但比根结点值大，在以其右子为根的二叉查找树中</a:t>
            </a:r>
            <a:r>
              <a:rPr lang="zh-CN" altLang="zh-CN" sz="3200" dirty="0" smtClean="0">
                <a:latin typeface="华文楷体" panose="02010600040101010101" pitchFamily="2" charset="-122"/>
                <a:ea typeface="华文楷体" panose="02010600040101010101" pitchFamily="2" charset="-122"/>
              </a:rPr>
              <a:t>继续</a:t>
            </a:r>
            <a:r>
              <a:rPr lang="zh-CN" altLang="en-US" sz="3200" dirty="0" smtClean="0">
                <a:latin typeface="华文楷体" panose="02010600040101010101" pitchFamily="2" charset="-122"/>
                <a:ea typeface="华文楷体" panose="02010600040101010101" pitchFamily="2" charset="-122"/>
              </a:rPr>
              <a:t>删除</a:t>
            </a:r>
            <a:r>
              <a:rPr lang="zh-CN" altLang="zh-CN" sz="3200" dirty="0" smtClean="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二叉查找树的三种删除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Wingdings" panose="05000000000000000000" pitchFamily="2" charset="2"/>
              <a:buChar char="ü"/>
            </a:pPr>
            <a:r>
              <a:rPr lang="zh-CN" altLang="en-US" sz="3200" dirty="0" smtClean="0">
                <a:latin typeface="华文楷体" panose="02010600040101010101" pitchFamily="2" charset="-122"/>
                <a:ea typeface="华文楷体" panose="02010600040101010101" pitchFamily="2" charset="-122"/>
              </a:rPr>
              <a:t>第一种：待删除结点为叶子。释放待删除结点空间，父子链置为空。</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smtClean="0">
                <a:latin typeface="华文楷体" panose="02010600040101010101" pitchFamily="2" charset="-122"/>
                <a:ea typeface="华文楷体" panose="02010600040101010101" pitchFamily="2" charset="-122"/>
              </a:rPr>
              <a:t>第二种：待删除结点有唯一孩子。用唯一孩子替代待删除结点位置，释放待删除结点空间。</a:t>
            </a: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smtClean="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smtClean="0">
                <a:latin typeface="华文楷体" panose="02010600040101010101" pitchFamily="2" charset="-122"/>
                <a:ea typeface="华文楷体" panose="02010600040101010101" pitchFamily="2" charset="-122"/>
              </a:rPr>
              <a:t>第三种：待删除结点有两个孩子。在右子树中找到最左侧结点，即右子树中的最小结点，作为替身。用替身的元素替换待删除结点的元素，将问题转为在其右子树中删除替身结点（无左子）。</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4926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remove(x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remove(x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867322" cy="4832092"/>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(!t-&gt;left || !t-&gt;right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待删除结点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只有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孩子</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，或者是叶子结点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321286" y="4845564"/>
            <a:ext cx="5287618" cy="954107"/>
          </a:xfrm>
          <a:prstGeom prst="rect">
            <a:avLst/>
          </a:prstGeom>
          <a:noFill/>
          <a:ln w="3175">
            <a:solidFill>
              <a:schemeClr val="tx1"/>
            </a:solidFill>
          </a:ln>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endParaRPr lang="zh-CN" altLang="en-US"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215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静态查找</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52263"/>
            <a:ext cx="11265822" cy="4401205"/>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393095" y="5220022"/>
            <a:ext cx="7533861" cy="954107"/>
          </a:xfrm>
          <a:prstGeom prst="rect">
            <a:avLst/>
          </a:prstGeom>
          <a:noFill/>
          <a:ln w="3175">
            <a:solidFill>
              <a:schemeClr val="tx1"/>
            </a:solidFill>
          </a:ln>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找到了替身，为啥又回到</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这里递归调用？</a:t>
            </a:r>
            <a:endParaRPr lang="zh-CN" altLang="en-US"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511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二叉查找树的删除中</a:t>
            </a:r>
            <a:r>
              <a:rPr lang="en-US" altLang="zh-CN" dirty="0" smtClean="0">
                <a:latin typeface="华文楷体" panose="02010600040101010101" pitchFamily="2" charset="-122"/>
                <a:ea typeface="华文楷体" panose="02010600040101010101" pitchFamily="2" charset="-122"/>
              </a:rPr>
              <a:t>t</a:t>
            </a:r>
            <a:r>
              <a:rPr lang="zh-CN" altLang="en-US" dirty="0" smtClean="0">
                <a:latin typeface="华文楷体" panose="02010600040101010101" pitchFamily="2" charset="-122"/>
                <a:ea typeface="华文楷体" panose="02010600040101010101" pitchFamily="2" charset="-122"/>
              </a:rPr>
              <a:t>引用形式的作用</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340467" cy="4893647"/>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鉴于函数参数表中的引用参数</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对应的孩子链上</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。特殊地，如果唯一的孩子也是空的</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，即删除</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叶子时的，</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删除有两个孩子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的结点</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时，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remove(substitute-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r>
              <a:rPr lang="en-US" altLang="zh-CN" sz="2800" b="1" dirty="0" smtClean="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保持递归调用时前后两次的参数引用关系，即便替身结点就是待删结点的右子，也保持了操作的正确性。</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9" y="1496281"/>
            <a:ext cx="11620385" cy="3170099"/>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非递归方法</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一</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由</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根向下查找，每层有一个结点参与</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指向当前结点，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指向其父结点。父一路跟随其子</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下行</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完成</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对父结点孩子字段的修改任务。</a:t>
            </a:r>
            <a:endParaRPr lang="en-US" altLang="zh-CN" sz="4800"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52263"/>
            <a:ext cx="11265822" cy="4462760"/>
          </a:xfrm>
          <a:prstGeom prst="rect">
            <a:avLst/>
          </a:prstGeom>
          <a:noFill/>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1265822" cy="4401205"/>
          </a:xfrm>
          <a:prstGeom prst="rect">
            <a:avLst/>
          </a:prstGeom>
          <a:noFill/>
        </p:spPr>
        <p:txBody>
          <a:bodyPr wrap="square" rtlCol="0">
            <a:spAutoFit/>
          </a:bodyPr>
          <a:lstStyle/>
          <a:p>
            <a:r>
              <a:rPr lang="en-US" altLang="zh-CN" sz="2800" dirty="0" smtClean="0"/>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的好处</a:t>
            </a:r>
            <a:endParaRPr lang="zh-CN" altLang="en-US" sz="32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7953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6124754"/>
          </a:xfrm>
          <a:prstGeom prst="rect">
            <a:avLst/>
          </a:prstGeom>
          <a:noFill/>
        </p:spPr>
        <p:txBody>
          <a:bodyPr wrap="square" rtlCol="0">
            <a:spAutoFit/>
          </a:bodyPr>
          <a:lstStyle/>
          <a:p>
            <a:r>
              <a:rPr lang="en-US" altLang="zh-CN" sz="28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 //x==p-&gt;data, </a:t>
            </a:r>
            <a:r>
              <a:rPr lang="zh-CN"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删除开始</a:t>
            </a:r>
            <a:endParaRPr lang="en-US" altLang="zh-CN" sz="2800" dirty="0" smtClean="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或者为叶结点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(x&lt;parent-&gt;data)//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return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孩子</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3534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262979"/>
          </a:xfrm>
          <a:prstGeom prst="rect">
            <a:avLst/>
          </a:prstGeom>
          <a:noFill/>
        </p:spPr>
        <p:txBody>
          <a:bodyPr wrap="square" rtlCol="0">
            <a:spAutoFit/>
          </a:bodyPr>
          <a:lstStyle/>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q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q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&gt;data = substitute-&gt;data</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substitute-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&gt;data = </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816625" y="5989550"/>
            <a:ext cx="7275444" cy="584775"/>
          </a:xfrm>
          <a:prstGeom prst="rect">
            <a:avLst/>
          </a:prstGeom>
          <a:noFill/>
          <a:ln w="3175">
            <a:solidFill>
              <a:schemeClr val="tx1"/>
            </a:solidFill>
          </a:ln>
        </p:spPr>
        <p:txBody>
          <a:bodyPr wrap="square" rtlCol="0">
            <a:spAutoFit/>
          </a:bodyPr>
          <a:lstStyle/>
          <a:p>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substitute-</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&gt;data = </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的好处</a:t>
            </a:r>
            <a:endParaRPr lang="zh-CN" altLang="en-US" sz="32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1838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二叉查找树的删除</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smtClean="0">
                <a:latin typeface="华文楷体" panose="02010600040101010101" pitchFamily="2" charset="-122"/>
                <a:ea typeface="华文楷体" panose="02010600040101010101" pitchFamily="2" charset="-122"/>
              </a:rPr>
              <a:t>时间复杂度：</a:t>
            </a:r>
            <a:endParaRPr lang="en-US" altLang="zh-CN" sz="3200" b="1" dirty="0" smtClean="0">
              <a:latin typeface="华文楷体" panose="02010600040101010101" pitchFamily="2" charset="-122"/>
              <a:ea typeface="华文楷体" panose="02010600040101010101" pitchFamily="2" charset="-122"/>
            </a:endParaRPr>
          </a:p>
          <a:p>
            <a:endParaRPr lang="en-US" altLang="zh-CN" sz="3200" b="1"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为找到待删除结点，需要从根开始逐层比较。</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如果待删除结点是叶子或者只有一个孩子，删除的时间为常量阶，查找时间最多为树的高度。</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如果</a:t>
            </a:r>
            <a:r>
              <a:rPr lang="zh-CN" altLang="en-US" sz="3200" dirty="0">
                <a:latin typeface="华文楷体" panose="02010600040101010101" pitchFamily="2" charset="-122"/>
                <a:ea typeface="华文楷体" panose="02010600040101010101" pitchFamily="2" charset="-122"/>
              </a:rPr>
              <a:t>待删除</a:t>
            </a:r>
            <a:r>
              <a:rPr lang="zh-CN" altLang="en-US" sz="3200" dirty="0" smtClean="0">
                <a:latin typeface="华文楷体" panose="02010600040101010101" pitchFamily="2" charset="-122"/>
                <a:ea typeface="华文楷体" panose="02010600040101010101" pitchFamily="2" charset="-122"/>
              </a:rPr>
              <a:t>结点有两个孩子，继续向下找替身结点，找到替身并替换了待删除结点的值后，又回到待删除结点位置，向下删除替身结点。时间最多为树高的两倍。</a:t>
            </a:r>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顺序统计*</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平衡二叉查找树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顺序统计的核心操作是在集合中</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个顺序统计量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小的元素），以下假定找第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对于</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静态表，常用顺序存储。顺序存储时可使用以下三种求解方法</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第一种处理办法是对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个元素从小到大排序，然后在下标</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处找到目标元素，时间花费为数组排序的时间。如使用插入排序或者冒泡排序，时间复杂度为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en-US" altLang="zh-CN" sz="28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4145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template </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    data[0</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0060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675381"/>
            <a:ext cx="11625253"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第二</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种方法，将前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个元素进行从小到大排序，最后一个元素即当前的第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小元素，后续元素逐个和第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个元素比较，比它大，丢弃；比它小，插入到前面的某个位置，原来的第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小元素成为新的第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42913"/>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当</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所有元素如此处理完毕，得到的长度为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的有序序列的最后一个即第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小元素。如果最初前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个元素用冒泡排序，比较次数为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，后面所有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个元素插入的时间为</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，总时间为</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(i-1)/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0198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6234"/>
            <a:ext cx="11625253"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第三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种方法，可以对数据依然采用冒泡的思想，从后往前冒小泡，即一趟两两比较过后，第一个元素为最小值。当进行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趟后，第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小元素。比较次数为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(n-1)+(n-2)+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还有一个</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优化的手段</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假设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个元素，现在要取第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小元素。可以比较</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值的大小：如果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，问题依然是取第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，问题变为取第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大元素。</a:t>
            </a:r>
            <a:endParaRPr lang="zh-CN" altLang="en-US" sz="8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14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对于</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动态表，常用二叉查找树存储。在二叉查找树中可用以下求解方法：</a:t>
            </a: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小元素，顺着根一路左子下去，找到最左侧结点即为最小结点，时间复杂度是二叉树的高度</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小元素即最大元素，顺着根一路右子下去，找到最右侧结点即最大结点，时间复杂度也是树的高度</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p:spTree>
    <p:extLst>
      <p:ext uri="{BB962C8B-B14F-4D97-AF65-F5344CB8AC3E}">
        <p14:creationId xmlns:p14="http://schemas.microsoft.com/office/powerpoint/2010/main" val="1057167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404" y="530115"/>
            <a:ext cx="11625253" cy="569386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个更一般的查找第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）小元素的简单方法</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每个结点</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增加一个</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字段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记录了以该结点为根的二叉查找树中结点的个数</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查找具体</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方法</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为：首先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比较</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则无第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小结点，查找结束</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等于</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最</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，则最大结点即第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值大于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，观察</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其左</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子</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若</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左子父结点即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根为第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否则</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根的</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子树中找第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（根）小的结点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若</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大于或者等于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在以左子为根的二叉查找树中重复以上操作去找第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357188" lvl="1"/>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可以</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看出，每层最多检查两个结点，时间消耗最大为树高的两倍。</a:t>
            </a:r>
          </a:p>
        </p:txBody>
      </p:sp>
    </p:spTree>
    <p:extLst>
      <p:ext uri="{BB962C8B-B14F-4D97-AF65-F5344CB8AC3E}">
        <p14:creationId xmlns:p14="http://schemas.microsoft.com/office/powerpoint/2010/main" val="405044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顺序统计示例</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6234"/>
            <a:ext cx="5430690" cy="3108543"/>
          </a:xfrm>
          <a:prstGeom prst="rect">
            <a:avLst/>
          </a:prstGeom>
          <a:noFill/>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再找其左子</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size=2</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3-2=1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故</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的父结点</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便是第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1059798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顺序统计示例</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9" y="1536233"/>
            <a:ext cx="5244953" cy="4107329"/>
          </a:xfrm>
          <a:prstGeom prst="rect">
            <a:avLst/>
          </a:prstGeom>
          <a:noFill/>
        </p:spPr>
        <p:txBody>
          <a:bodyPr wrap="square" rtlCol="0">
            <a:spAutoFit/>
          </a:bodyPr>
          <a:lstStyle/>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元素的</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6-4</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不等于</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下面</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为根的右子树中找第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6-4-1=1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小的值（最小），顺着</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一路左子找最左侧结点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，它就是第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4216542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smtClean="0">
                <a:latin typeface="华文楷体" panose="02010600040101010101" pitchFamily="2" charset="-122"/>
                <a:ea typeface="华文楷体" panose="02010600040101010101" pitchFamily="2" charset="-122"/>
              </a:rPr>
              <a:t>顺序统计</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36234"/>
            <a:ext cx="11148175" cy="2246769"/>
          </a:xfrm>
          <a:prstGeom prst="rect">
            <a:avLst/>
          </a:prstGeom>
          <a:noFill/>
        </p:spPr>
        <p:txBody>
          <a:bodyPr wrap="square" rtlCol="0">
            <a:spAutoFit/>
          </a:bodyPr>
          <a:lstStyle/>
          <a:p>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另一</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个办法</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二叉树做一次中序遍历，遍历结果序列是从小到大有序的。如果将该结果放入一个数组中，下标为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小元素。此方法时间消耗为中序遍历花费，时间复杂度为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；数组为额外空间消耗，空间复杂度为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椭圆 2"/>
          <p:cNvSpPr/>
          <p:nvPr/>
        </p:nvSpPr>
        <p:spPr>
          <a:xfrm>
            <a:off x="11658600" y="6415088"/>
            <a:ext cx="200025"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430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a:t>
            </a:r>
            <a:r>
              <a:rPr lang="zh-CN" altLang="en-US" sz="3200" b="0" dirty="0" smtClean="0">
                <a:latin typeface="华文楷体" panose="02010600040101010101" pitchFamily="2" charset="-122"/>
                <a:ea typeface="华文楷体" panose="02010600040101010101" pitchFamily="2" charset="-122"/>
              </a:rPr>
              <a:t>叉查找树的查找、插入、删除</a:t>
            </a:r>
            <a:r>
              <a:rPr lang="zh-CN" altLang="zh-CN" sz="3200" b="0" dirty="0" smtClean="0">
                <a:latin typeface="华文楷体" panose="02010600040101010101" pitchFamily="2" charset="-122"/>
                <a:ea typeface="华文楷体" panose="02010600040101010101" pitchFamily="2" charset="-122"/>
              </a:rPr>
              <a:t>时间</a:t>
            </a:r>
            <a:r>
              <a:rPr lang="zh-CN" altLang="zh-CN" sz="3200" b="0" dirty="0">
                <a:latin typeface="华文楷体" panose="02010600040101010101" pitchFamily="2" charset="-122"/>
                <a:ea typeface="华文楷体" panose="02010600040101010101" pitchFamily="2" charset="-122"/>
              </a:rPr>
              <a:t>复杂度均为二叉树的高度。如果该二叉树形态极端，是单支树，即每个结点只有一个</a:t>
            </a:r>
            <a:r>
              <a:rPr lang="zh-CN" altLang="zh-CN" sz="3200" b="0" dirty="0" smtClean="0">
                <a:latin typeface="华文楷体" panose="02010600040101010101" pitchFamily="2" charset="-122"/>
                <a:ea typeface="华文楷体" panose="02010600040101010101" pitchFamily="2" charset="-122"/>
              </a:rPr>
              <a:t>孩子，</a:t>
            </a:r>
            <a:r>
              <a:rPr lang="zh-CN" altLang="zh-CN" sz="3200" b="0" dirty="0">
                <a:latin typeface="华文楷体" panose="02010600040101010101" pitchFamily="2" charset="-122"/>
                <a:ea typeface="华文楷体" panose="02010600040101010101" pitchFamily="2" charset="-122"/>
              </a:rPr>
              <a:t>二叉树的高度都是结点的个数，时间复杂度都达到</a:t>
            </a:r>
            <a:r>
              <a:rPr lang="en-US" altLang="zh-CN" sz="3200" b="0" dirty="0">
                <a:latin typeface="华文楷体" panose="02010600040101010101" pitchFamily="2" charset="-122"/>
                <a:ea typeface="华文楷体" panose="02010600040101010101" pitchFamily="2" charset="-122"/>
              </a:rPr>
              <a:t>O(n) </a:t>
            </a:r>
            <a:r>
              <a:rPr lang="zh-CN" altLang="en-US" sz="3200" b="0" dirty="0" smtClean="0">
                <a:latin typeface="华文楷体" panose="02010600040101010101" pitchFamily="2" charset="-122"/>
                <a:ea typeface="华文楷体" panose="02010600040101010101" pitchFamily="2" charset="-122"/>
              </a:rPr>
              <a:t>。</a:t>
            </a:r>
            <a:endParaRPr lang="en-US" altLang="zh-CN" sz="3200" b="0" dirty="0" smtClean="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smtClean="0">
                <a:latin typeface="华文楷体" panose="02010600040101010101" pitchFamily="2" charset="-122"/>
                <a:ea typeface="华文楷体" panose="02010600040101010101" pitchFamily="2" charset="-122"/>
              </a:rPr>
              <a:t>如何解决？</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二叉</a:t>
            </a:r>
            <a:r>
              <a:rPr lang="zh-CN" altLang="en-US" dirty="0">
                <a:latin typeface="华文楷体" panose="02010600040101010101" pitchFamily="2" charset="-122"/>
                <a:ea typeface="华文楷体" panose="02010600040101010101" pitchFamily="2" charset="-122"/>
              </a:rPr>
              <a:t>查找</a:t>
            </a:r>
            <a:r>
              <a:rPr lang="zh-CN" altLang="en-US" dirty="0" smtClean="0">
                <a:latin typeface="华文楷体" panose="02010600040101010101" pitchFamily="2" charset="-122"/>
                <a:ea typeface="华文楷体" panose="02010600040101010101" pitchFamily="2" charset="-122"/>
              </a:rPr>
              <a:t>树的问题</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145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静态查找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smtClean="0">
                <a:latin typeface="华文楷体" pitchFamily="2" charset="-122"/>
                <a:ea typeface="华文楷体" pitchFamily="2" charset="-122"/>
              </a:rPr>
              <a:t> </a:t>
            </a:r>
            <a:r>
              <a:rPr lang="zh-CN" altLang="en-US" sz="2800" dirty="0" smtClean="0">
                <a:latin typeface="华文楷体" pitchFamily="2" charset="-122"/>
                <a:ea typeface="华文楷体" pitchFamily="2" charset="-122"/>
              </a:rPr>
              <a:t>动态查找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二叉查找树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顺序统计*</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smtClean="0">
                <a:solidFill>
                  <a:srgbClr val="FF0000"/>
                </a:solidFill>
                <a:latin typeface="华文楷体" pitchFamily="2" charset="-122"/>
                <a:ea typeface="华文楷体" pitchFamily="2" charset="-122"/>
              </a:rPr>
              <a:t>平衡二叉查找树</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红黑树*</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外部查找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smtClean="0">
                <a:latin typeface="华文楷体" pitchFamily="2" charset="-122"/>
                <a:ea typeface="华文楷体" pitchFamily="2" charset="-122"/>
              </a:rPr>
              <a:t> 哈希查找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en-US" altLang="zh-CN" sz="2800" dirty="0" smtClean="0">
                <a:solidFill>
                  <a:srgbClr val="FF0000"/>
                </a:solidFill>
                <a:latin typeface="华文楷体" pitchFamily="2" charset="-122"/>
                <a:ea typeface="华文楷体" pitchFamily="2" charset="-122"/>
              </a:rPr>
              <a:t>AVL</a:t>
            </a:r>
            <a:r>
              <a:rPr lang="zh-CN" altLang="en-US" sz="2800" dirty="0" smtClean="0">
                <a:solidFill>
                  <a:srgbClr val="FF0000"/>
                </a:solidFill>
                <a:latin typeface="华文楷体" pitchFamily="2" charset="-122"/>
                <a:ea typeface="华文楷体" pitchFamily="2" charset="-122"/>
              </a:rPr>
              <a:t>树定义</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平衡二叉查找（</a:t>
            </a:r>
            <a:r>
              <a:rPr lang="en-US" altLang="zh-CN" sz="3200" b="1" dirty="0" smtClean="0">
                <a:latin typeface="华文楷体" pitchFamily="2" charset="-122"/>
                <a:ea typeface="华文楷体" pitchFamily="2" charset="-122"/>
              </a:rPr>
              <a:t>AVL</a:t>
            </a:r>
            <a:r>
              <a:rPr lang="zh-CN" altLang="en-US" sz="3200" b="1" dirty="0" smtClean="0">
                <a:latin typeface="华文楷体" pitchFamily="2" charset="-122"/>
                <a:ea typeface="华文楷体" pitchFamily="2" charset="-122"/>
              </a:rPr>
              <a:t>）树：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99935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待查</a:t>
            </a:r>
            <a:r>
              <a:rPr lang="zh-CN" altLang="zh-CN" sz="2800" b="0" dirty="0">
                <a:ea typeface="华文楷体" panose="02010600040101010101" pitchFamily="2" charset="-122"/>
                <a:cs typeface="Times New Roman" panose="02020603050405020304" pitchFamily="18" charset="0"/>
              </a:rPr>
              <a:t>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待查</a:t>
            </a:r>
            <a:r>
              <a:rPr lang="zh-CN" altLang="zh-CN" sz="2800" b="0" dirty="0">
                <a:ea typeface="华文楷体" panose="02010600040101010101" pitchFamily="2" charset="-122"/>
                <a:cs typeface="Times New Roman" panose="02020603050405020304" pitchFamily="18" charset="0"/>
              </a:rPr>
              <a:t>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en-US" altLang="zh-CN" sz="2800" b="0" dirty="0" smtClean="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smtClean="0">
              <a:ea typeface="华文楷体" panose="02010600040101010101" pitchFamily="2" charset="-122"/>
              <a:cs typeface="Times New Roman" panose="02020603050405020304" pitchFamily="18" charset="0"/>
            </a:endParaRPr>
          </a:p>
          <a:p>
            <a:pPr marL="0" indent="258763">
              <a:buNone/>
            </a:pPr>
            <a:r>
              <a:rPr lang="zh-CN" altLang="zh-CN" sz="2800" b="0" dirty="0" smtClean="0">
                <a:ea typeface="华文楷体" panose="02010600040101010101" pitchFamily="2" charset="-122"/>
                <a:cs typeface="Times New Roman" panose="02020603050405020304" pitchFamily="18" charset="0"/>
              </a:rPr>
              <a:t>因此</a:t>
            </a:r>
            <a:r>
              <a:rPr lang="zh-CN" altLang="zh-CN" sz="2800" b="0" dirty="0">
                <a:ea typeface="华文楷体" panose="02010600040101010101" pitchFamily="2" charset="-122"/>
                <a:cs typeface="Times New Roman" panose="02020603050405020304" pitchFamily="18" charset="0"/>
              </a:rPr>
              <a:t>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顺序查找性能分析：</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05421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b="0" dirty="0" smtClean="0">
                <a:ea typeface="华文楷体" panose="02010600040101010101" pitchFamily="2" charset="-122"/>
                <a:cs typeface="Times New Roman" panose="02020603050405020304" pitchFamily="18" charset="0"/>
              </a:rPr>
              <a:t>结点</a:t>
            </a:r>
            <a:r>
              <a:rPr lang="zh-CN" altLang="zh-CN" sz="3200" b="0" dirty="0">
                <a:ea typeface="华文楷体" panose="02010600040101010101" pitchFamily="2" charset="-122"/>
                <a:cs typeface="Times New Roman" panose="02020603050405020304" pitchFamily="18" charset="0"/>
              </a:rPr>
              <a:t>的</a:t>
            </a:r>
            <a:r>
              <a:rPr lang="zh-CN" altLang="zh-CN" sz="3200" dirty="0">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：一个结点的平衡因子等于其左子树的高度减去其右子树的高度</a:t>
            </a:r>
            <a:r>
              <a:rPr lang="zh-CN" altLang="zh-CN" sz="3200" b="0" dirty="0" smtClean="0">
                <a:ea typeface="华文楷体" panose="02010600040101010101" pitchFamily="2" charset="-122"/>
                <a:cs typeface="Times New Roman" panose="02020603050405020304" pitchFamily="18" charset="0"/>
              </a:rPr>
              <a:t>。</a:t>
            </a:r>
            <a:endParaRPr lang="en-US" altLang="zh-CN" sz="3200" b="0" dirty="0" smtClean="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a:p>
            <a:pPr marL="0" indent="0">
              <a:buNone/>
            </a:pPr>
            <a:r>
              <a:rPr lang="zh-CN" altLang="zh-CN" sz="3200" b="0" dirty="0" smtClean="0">
                <a:ea typeface="华文楷体" panose="02010600040101010101" pitchFamily="2" charset="-122"/>
                <a:cs typeface="Times New Roman" panose="02020603050405020304" pitchFamily="18" charset="0"/>
              </a:rPr>
              <a:t>如果</a:t>
            </a:r>
            <a:r>
              <a:rPr lang="zh-CN" altLang="zh-CN" sz="3200" b="0" dirty="0">
                <a:ea typeface="华文楷体" panose="02010600040101010101" pitchFamily="2" charset="-122"/>
                <a:cs typeface="Times New Roman" panose="02020603050405020304" pitchFamily="18" charset="0"/>
              </a:rPr>
              <a:t>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ea typeface="华文楷体" panose="02010600040101010101" pitchFamily="2" charset="-122"/>
                <a:cs typeface="Times New Roman" panose="02020603050405020304" pitchFamily="18" charset="0"/>
              </a:rPr>
              <a:t>平衡二叉树</a:t>
            </a:r>
            <a:r>
              <a:rPr lang="zh-CN" altLang="zh-CN" sz="3200" b="0" dirty="0" smtClean="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smtClean="0">
              <a:ea typeface="华文楷体" panose="02010600040101010101" pitchFamily="2" charset="-122"/>
              <a:cs typeface="Times New Roman" panose="02020603050405020304" pitchFamily="18" charset="0"/>
            </a:endParaRPr>
          </a:p>
          <a:p>
            <a:pPr marL="0" indent="0">
              <a:buNone/>
            </a:pPr>
            <a:r>
              <a:rPr lang="zh-CN" altLang="en-US" sz="3200" b="0" dirty="0" smtClean="0">
                <a:ea typeface="华文楷体" panose="02010600040101010101" pitchFamily="2" charset="-122"/>
                <a:cs typeface="Times New Roman" panose="02020603050405020304" pitchFamily="18" charset="0"/>
              </a:rPr>
              <a:t>平衡二叉树的目标是</a:t>
            </a:r>
            <a:r>
              <a:rPr lang="zh-CN" altLang="en-US" sz="3200" dirty="0" smtClean="0">
                <a:ea typeface="华文楷体" panose="02010600040101010101" pitchFamily="2" charset="-122"/>
                <a:cs typeface="Times New Roman" panose="02020603050405020304" pitchFamily="18" charset="0"/>
              </a:rPr>
              <a:t>限制二叉树的高度</a:t>
            </a:r>
            <a:endParaRPr lang="en-US" altLang="zh-CN" sz="320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平衡二叉树（</a:t>
            </a: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09394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平衡和非平衡二叉查找树示例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smtClean="0">
                <a:latin typeface="华文楷体" panose="02010600040101010101" pitchFamily="2" charset="-122"/>
                <a:ea typeface="华文楷体" panose="02010600040101010101" pitchFamily="2" charset="-122"/>
              </a:rPr>
              <a:t>平衡和非平衡二叉查找树示例</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206210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平衡二叉查找树并不能直接和树高最矮划等号</a:t>
            </a:r>
            <a:r>
              <a:rPr lang="zh-CN" altLang="zh-CN" sz="3200" dirty="0">
                <a:latin typeface="华文楷体" panose="02010600040101010101" pitchFamily="2" charset="-122"/>
                <a:ea typeface="华文楷体" panose="02010600040101010101" pitchFamily="2" charset="-122"/>
              </a:rPr>
              <a:t>，但平衡二叉查找树已经接近于最矮了。</a:t>
            </a:r>
            <a:endParaRPr lang="zh-CN" altLang="en-US" sz="3200" dirty="0">
              <a:latin typeface="华文楷体" panose="02010600040101010101" pitchFamily="2" charset="-122"/>
              <a:ea typeface="华文楷体" panose="02010600040101010101" pitchFamily="2" charset="-122"/>
            </a:endParaRPr>
          </a:p>
        </p:txBody>
      </p:sp>
      <p:sp>
        <p:nvSpPr>
          <p:cNvPr id="3" name="椭圆 2"/>
          <p:cNvSpPr/>
          <p:nvPr/>
        </p:nvSpPr>
        <p:spPr>
          <a:xfrm>
            <a:off x="11472863" y="6357938"/>
            <a:ext cx="22860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88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smtClean="0">
                <a:ea typeface="华文楷体" panose="02010600040101010101" pitchFamily="2" charset="-122"/>
                <a:cs typeface="Times New Roman" panose="02020603050405020304" pitchFamily="18" charset="0"/>
              </a:rPr>
              <a:t>AVL</a:t>
            </a:r>
            <a:r>
              <a:rPr lang="en-US" altLang="zh-CN" sz="3200" b="0" dirty="0" err="1">
                <a:ea typeface="华文楷体" panose="02010600040101010101" pitchFamily="2" charset="-122"/>
                <a:cs typeface="Times New Roman" panose="02020603050405020304" pitchFamily="18" charset="0"/>
              </a:rPr>
              <a:t>_</a:t>
            </a:r>
            <a:r>
              <a:rPr lang="en-US" altLang="zh-CN" sz="3200" b="0" dirty="0" err="1" smtClean="0">
                <a:ea typeface="华文楷体" panose="02010600040101010101" pitchFamily="2" charset="-122"/>
                <a:cs typeface="Times New Roman" panose="02020603050405020304" pitchFamily="18" charset="0"/>
              </a:rPr>
              <a:t>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smtClean="0">
                <a:ea typeface="华文楷体" panose="02010600040101010101" pitchFamily="2" charset="-122"/>
                <a:cs typeface="Times New Roman" panose="02020603050405020304" pitchFamily="18" charset="0"/>
              </a:rPr>
              <a:t>AVL_Tree</a:t>
            </a:r>
            <a:r>
              <a:rPr lang="en-US" altLang="zh-CN" sz="3200" b="0" dirty="0" smtClean="0">
                <a:ea typeface="华文楷体" panose="02010600040101010101" pitchFamily="2" charset="-122"/>
                <a:cs typeface="Times New Roman" panose="02020603050405020304" pitchFamily="18" charset="0"/>
              </a:rPr>
              <a:t>&lt;</a:t>
            </a:r>
            <a:r>
              <a:rPr lang="en-US" altLang="zh-CN" sz="3200" b="0" dirty="0" err="1" smtClean="0">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factor</a:t>
            </a:r>
            <a:r>
              <a:rPr lang="en-US" altLang="zh-CN" sz="3200" dirty="0" smtClean="0">
                <a:solidFill>
                  <a:srgbClr val="FF0000"/>
                </a:solidFill>
                <a:ea typeface="华文楷体" panose="02010600040101010101" pitchFamily="2" charset="-122"/>
                <a:cs typeface="Times New Roman" panose="02020603050405020304" pitchFamily="18" charset="0"/>
              </a:rPr>
              <a:t>;</a:t>
            </a:r>
            <a:endParaRPr lang="en-US" altLang="zh-CN" sz="320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r>
              <a:rPr lang="en-US" altLang="zh-CN" dirty="0" smtClean="0">
                <a:latin typeface="华文楷体" panose="02010600040101010101" pitchFamily="2" charset="-122"/>
                <a:ea typeface="华文楷体" panose="02010600040101010101" pitchFamily="2" charset="-122"/>
              </a:rPr>
              <a:t>1</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4" name="Rectangle 3"/>
          <p:cNvSpPr txBox="1">
            <a:spLocks noChangeArrowheads="1"/>
          </p:cNvSpPr>
          <p:nvPr/>
        </p:nvSpPr>
        <p:spPr>
          <a:xfrm>
            <a:off x="5896948" y="1365376"/>
            <a:ext cx="5771592"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smtClean="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a:t>
            </a:r>
            <a:r>
              <a:rPr lang="en-US" altLang="zh-CN" sz="2200" b="0" dirty="0" smtClean="0">
                <a:ea typeface="华文楷体" panose="02010600040101010101" pitchFamily="2" charset="-122"/>
                <a:cs typeface="Times New Roman" panose="02020603050405020304" pitchFamily="18" charset="0"/>
              </a:rPr>
              <a:t>; factor=0;}</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endParaRPr lang="en-US" altLang="zh-CN" sz="2200" b="0" dirty="0" smtClean="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a:t>
            </a:r>
            <a:r>
              <a:rPr lang="en-US" altLang="zh-CN" sz="2200" b="0" dirty="0" smtClean="0">
                <a:ea typeface="华文楷体" panose="02010600040101010101" pitchFamily="2" charset="-122"/>
                <a:cs typeface="Times New Roman" panose="02020603050405020304" pitchFamily="18" charset="0"/>
              </a:rPr>
              <a:t>                 Node </a:t>
            </a:r>
            <a:r>
              <a:rPr lang="en-US" altLang="zh-CN" sz="2200" b="0" dirty="0">
                <a:ea typeface="华文楷体" panose="02010600040101010101" pitchFamily="2" charset="-122"/>
                <a:cs typeface="Times New Roman" panose="02020603050405020304" pitchFamily="18" charset="0"/>
              </a:rPr>
              <a:t>*</a:t>
            </a:r>
            <a:r>
              <a:rPr lang="en-US" altLang="zh-CN" sz="2200" b="0" dirty="0" smtClean="0">
                <a:ea typeface="华文楷体" panose="02010600040101010101" pitchFamily="2" charset="-122"/>
                <a:cs typeface="Times New Roman" panose="02020603050405020304" pitchFamily="18" charset="0"/>
              </a:rPr>
              <a:t>r=NULL, </a:t>
            </a:r>
            <a:r>
              <a:rPr lang="en-US" altLang="zh-CN" sz="2200" b="0" dirty="0" err="1" smtClean="0">
                <a:ea typeface="华文楷体" panose="02010600040101010101" pitchFamily="2" charset="-122"/>
                <a:cs typeface="Times New Roman" panose="02020603050405020304" pitchFamily="18" charset="0"/>
              </a:rPr>
              <a:t>int</a:t>
            </a:r>
            <a:r>
              <a:rPr lang="en-US" altLang="zh-CN" sz="2200" b="0" dirty="0" smtClean="0">
                <a:ea typeface="华文楷体" panose="02010600040101010101" pitchFamily="2" charset="-122"/>
                <a:cs typeface="Times New Roman" panose="02020603050405020304" pitchFamily="18" charset="0"/>
              </a:rPr>
              <a:t> f=0)</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a:t>
            </a:r>
            <a:r>
              <a:rPr lang="en-US" altLang="zh-CN" sz="2200" b="0" dirty="0" smtClean="0">
                <a:ea typeface="华文楷体" panose="02010600040101010101" pitchFamily="2" charset="-122"/>
                <a:cs typeface="Times New Roman" panose="02020603050405020304" pitchFamily="18" charset="0"/>
              </a:rPr>
              <a:t>factor=f;}</a:t>
            </a:r>
            <a:endParaRPr lang="en-US" altLang="zh-CN" sz="2200" b="0" dirty="0">
              <a:ea typeface="华文楷体" panose="02010600040101010101" pitchFamily="2" charset="-122"/>
              <a:cs typeface="Times New Roman" panose="02020603050405020304" pitchFamily="18" charset="0"/>
            </a:endParaRP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47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smtClean="0">
                <a:ea typeface="华文楷体" panose="02010600040101010101" pitchFamily="2" charset="-122"/>
                <a:cs typeface="Times New Roman" panose="02020603050405020304" pitchFamily="18" charset="0"/>
              </a:rPr>
              <a:t>elemType</a:t>
            </a:r>
            <a:r>
              <a:rPr lang="en-US" altLang="zh-CN" b="0" dirty="0" smtClean="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smtClean="0">
                <a:ea typeface="华文楷体" panose="02010600040101010101" pitchFamily="2" charset="-122"/>
                <a:cs typeface="Times New Roman" panose="02020603050405020304" pitchFamily="18" charset="0"/>
              </a:rPr>
              <a:t>class </a:t>
            </a:r>
            <a:r>
              <a:rPr lang="en-US" altLang="zh-CN" b="0" dirty="0" err="1" smtClean="0">
                <a:ea typeface="华文楷体" panose="02010600040101010101" pitchFamily="2" charset="-122"/>
                <a:cs typeface="Times New Roman" panose="02020603050405020304" pitchFamily="18" charset="0"/>
              </a:rPr>
              <a:t>AVL_Tree</a:t>
            </a:r>
            <a:r>
              <a:rPr lang="en-US" altLang="zh-CN" b="0" dirty="0" smtClean="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r>
              <a:rPr lang="en-US" altLang="zh-CN" b="0" dirty="0" smtClean="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smtClean="0">
                <a:ea typeface="华文楷体" panose="02010600040101010101" pitchFamily="2" charset="-122"/>
                <a:cs typeface="Times New Roman" panose="02020603050405020304" pitchFamily="18" charset="0"/>
              </a:rPr>
              <a:t> public</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binarySearchTree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smtClean="0">
                <a:ea typeface="华文楷体" panose="02010600040101010101" pitchFamily="2" charset="-122"/>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树类的定义：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4544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en-US" altLang="zh-CN" sz="2800" dirty="0"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solidFill>
                  <a:srgbClr val="FF0000"/>
                </a:solidFill>
                <a:latin typeface="华文楷体" pitchFamily="2" charset="-122"/>
                <a:ea typeface="华文楷体" pitchFamily="2" charset="-122"/>
              </a:rPr>
              <a:t>AVL</a:t>
            </a:r>
            <a:r>
              <a:rPr lang="zh-CN" altLang="en-US" sz="2800" dirty="0" smtClean="0">
                <a:solidFill>
                  <a:srgbClr val="FF0000"/>
                </a:solidFill>
                <a:latin typeface="华文楷体" pitchFamily="2" charset="-122"/>
                <a:ea typeface="华文楷体" pitchFamily="2" charset="-122"/>
              </a:rPr>
              <a:t>树查找</a:t>
            </a:r>
            <a:r>
              <a:rPr lang="en-US" altLang="zh-CN" sz="2800" dirty="0" smtClean="0">
                <a:solidFill>
                  <a:srgbClr val="FF0000"/>
                </a:solidFill>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树插入</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平衡二叉查找（</a:t>
            </a:r>
            <a:r>
              <a:rPr lang="en-US" altLang="zh-CN" sz="3200" b="1" dirty="0" smtClean="0">
                <a:latin typeface="华文楷体" pitchFamily="2" charset="-122"/>
                <a:ea typeface="华文楷体" pitchFamily="2" charset="-122"/>
              </a:rPr>
              <a:t>AVL</a:t>
            </a:r>
            <a:r>
              <a:rPr lang="zh-CN" altLang="en-US" sz="3200" b="1" dirty="0" smtClean="0">
                <a:latin typeface="华文楷体" pitchFamily="2" charset="-122"/>
                <a:ea typeface="华文楷体" pitchFamily="2" charset="-122"/>
              </a:rPr>
              <a:t>）树：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99265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en-US" sz="2800" b="0" dirty="0" smtClean="0">
                <a:ea typeface="华文楷体" panose="02010600040101010101" pitchFamily="2" charset="-122"/>
                <a:cs typeface="Times New Roman" panose="02020603050405020304" pitchFamily="18" charset="0"/>
              </a:rPr>
              <a:t>同普通查找树一模一样</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树的查找</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4854438" y="2026892"/>
            <a:ext cx="4528102" cy="3811499"/>
          </a:xfrm>
          <a:prstGeom prst="rect">
            <a:avLst/>
          </a:prstGeom>
        </p:spPr>
      </p:pic>
    </p:spTree>
    <p:extLst>
      <p:ext uri="{BB962C8B-B14F-4D97-AF65-F5344CB8AC3E}">
        <p14:creationId xmlns:p14="http://schemas.microsoft.com/office/powerpoint/2010/main" val="1090944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en-US" altLang="zh-CN" sz="2800" dirty="0"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树定义</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树查找</a:t>
            </a:r>
            <a:r>
              <a:rPr lang="en-US" altLang="zh-CN" sz="2800" dirty="0" smtClean="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smtClean="0">
                <a:solidFill>
                  <a:srgbClr val="FF0000"/>
                </a:solidFill>
                <a:latin typeface="华文楷体" pitchFamily="2" charset="-122"/>
                <a:ea typeface="华文楷体" pitchFamily="2" charset="-122"/>
              </a:rPr>
              <a:t>AVL</a:t>
            </a:r>
            <a:r>
              <a:rPr lang="zh-CN" altLang="en-US" sz="2800" dirty="0" smtClean="0">
                <a:solidFill>
                  <a:srgbClr val="FF0000"/>
                </a:solidFill>
                <a:latin typeface="华文楷体" pitchFamily="2" charset="-122"/>
                <a:ea typeface="华文楷体" pitchFamily="2" charset="-122"/>
              </a:rPr>
              <a:t>树插入</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smtClean="0">
                <a:latin typeface="华文楷体" pitchFamily="2" charset="-122"/>
                <a:ea typeface="华文楷体" pitchFamily="2" charset="-122"/>
              </a:rPr>
              <a:t>AVL</a:t>
            </a:r>
            <a:r>
              <a:rPr lang="zh-CN" altLang="en-US" sz="2800" dirty="0" smtClean="0">
                <a:latin typeface="华文楷体" pitchFamily="2" charset="-122"/>
                <a:ea typeface="华文楷体" pitchFamily="2" charset="-122"/>
              </a:rPr>
              <a:t>树删除</a:t>
            </a: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smtClean="0">
                <a:latin typeface="华文楷体" pitchFamily="2" charset="-122"/>
                <a:ea typeface="华文楷体" pitchFamily="2" charset="-122"/>
              </a:rPr>
              <a:t>平衡二叉查找（</a:t>
            </a:r>
            <a:r>
              <a:rPr lang="en-US" altLang="zh-CN" sz="3200" b="1" dirty="0" smtClean="0">
                <a:latin typeface="华文楷体" pitchFamily="2" charset="-122"/>
                <a:ea typeface="华文楷体" pitchFamily="2" charset="-122"/>
              </a:rPr>
              <a:t>AVL</a:t>
            </a:r>
            <a:r>
              <a:rPr lang="zh-CN" altLang="en-US" sz="3200" b="1" dirty="0" smtClean="0">
                <a:latin typeface="华文楷体" pitchFamily="2" charset="-122"/>
                <a:ea typeface="华文楷体" pitchFamily="2" charset="-122"/>
              </a:rPr>
              <a:t>）树：</a:t>
            </a:r>
            <a:endParaRPr lang="zh-CN" altLang="en-US" sz="3200" b="1" dirty="0">
              <a:latin typeface="华文楷体" pitchFamily="2" charset="-122"/>
              <a:ea typeface="华文楷体" pitchFamily="2" charset="-122"/>
            </a:endParaRPr>
          </a:p>
        </p:txBody>
      </p:sp>
    </p:spTree>
    <p:extLst>
      <p:ext uri="{BB962C8B-B14F-4D97-AF65-F5344CB8AC3E}">
        <p14:creationId xmlns:p14="http://schemas.microsoft.com/office/powerpoint/2010/main" val="217698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a:t>
            </a:r>
            <a:r>
              <a:rPr lang="zh-CN" altLang="zh-CN" sz="2800" b="0" dirty="0" smtClean="0">
                <a:ea typeface="华文楷体" panose="02010600040101010101" pitchFamily="2" charset="-122"/>
                <a:cs typeface="Times New Roman" panose="02020603050405020304" pitchFamily="18" charset="0"/>
              </a:rPr>
              <a:t>到</a:t>
            </a:r>
            <a:r>
              <a:rPr lang="en-US" altLang="zh-CN" sz="2800" b="0" dirty="0" smtClean="0">
                <a:ea typeface="华文楷体" panose="02010600040101010101" pitchFamily="2" charset="-122"/>
                <a:cs typeface="Times New Roman" panose="02020603050405020304" pitchFamily="18" charset="0"/>
              </a:rPr>
              <a:t>AVL</a:t>
            </a:r>
            <a:r>
              <a:rPr lang="zh-CN" altLang="en-US" sz="2800" b="0" dirty="0" smtClean="0">
                <a:ea typeface="华文楷体" panose="02010600040101010101" pitchFamily="2" charset="-122"/>
                <a:cs typeface="Times New Roman" panose="02020603050405020304" pitchFamily="18" charset="0"/>
              </a:rPr>
              <a:t>树</a:t>
            </a:r>
            <a:r>
              <a:rPr lang="zh-CN" altLang="zh-CN" sz="2800" b="0" dirty="0" smtClean="0">
                <a:ea typeface="华文楷体" panose="02010600040101010101" pitchFamily="2" charset="-122"/>
                <a:cs typeface="Times New Roman" panose="02020603050405020304" pitchFamily="18" charset="0"/>
              </a:rPr>
              <a:t>中</a:t>
            </a:r>
            <a:r>
              <a:rPr lang="zh-CN" altLang="en-US" sz="2800" b="0" dirty="0" smtClean="0">
                <a:ea typeface="华文楷体" panose="02010600040101010101" pitchFamily="2" charset="-122"/>
                <a:cs typeface="Times New Roman" panose="02020603050405020304" pitchFamily="18" charset="0"/>
              </a:rPr>
              <a:t>时</a:t>
            </a:r>
            <a:r>
              <a:rPr lang="zh-CN" altLang="zh-CN" sz="2800" b="0" dirty="0" smtClean="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就可能打破原有的平衡</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r>
              <a:rPr lang="zh-CN" altLang="zh-CN" sz="2800" b="0" dirty="0" smtClean="0">
                <a:ea typeface="华文楷体" panose="02010600040101010101" pitchFamily="2" charset="-122"/>
                <a:cs typeface="Times New Roman" panose="02020603050405020304" pitchFamily="18" charset="0"/>
              </a:rPr>
              <a:t>新</a:t>
            </a:r>
            <a:r>
              <a:rPr lang="zh-CN" altLang="zh-CN" sz="2800" b="0" dirty="0">
                <a:ea typeface="华文楷体" panose="02010600040101010101" pitchFamily="2" charset="-122"/>
                <a:cs typeface="Times New Roman" panose="02020603050405020304" pitchFamily="18" charset="0"/>
              </a:rPr>
              <a:t>结点插入，会引起哪些结点的平衡因子发生变化</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，一路自下而上往祖先结点传导。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树的插入</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6682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父</a:t>
            </a:r>
            <a:r>
              <a:rPr lang="zh-CN" altLang="zh-CN" sz="2800" b="0" dirty="0">
                <a:ea typeface="华文楷体" panose="02010600040101010101" pitchFamily="2" charset="-122"/>
                <a:cs typeface="Times New Roman" panose="02020603050405020304" pitchFamily="18" charset="0"/>
              </a:rPr>
              <a:t>结点平衡因子变化后，如果结果变为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，说明原本的左右子树一边高、一边低，现在低的长高了，变得和高的一样了，以父结点为根的子树高度没有变化，自下而上的传导行为停止，祖父包括更上层祖先结点的平衡因子保持不变</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a:t>
            </a:r>
            <a:r>
              <a:rPr lang="zh-CN" altLang="zh-CN" sz="2800" b="0" dirty="0" smtClean="0">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结果变为非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，依然按照传导来自左子树加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、右子</a:t>
            </a:r>
            <a:r>
              <a:rPr lang="zh-CN" altLang="zh-CN" sz="2800" b="0" dirty="0" smtClean="0">
                <a:ea typeface="华文楷体" panose="02010600040101010101" pitchFamily="2" charset="-122"/>
                <a:cs typeface="Times New Roman" panose="02020603050405020304" pitchFamily="18" charset="0"/>
              </a:rPr>
              <a:t>树减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的原则向祖父结点传导，直到某一层祖先结点的平衡因子变为</a:t>
            </a:r>
            <a:r>
              <a:rPr lang="en-US" altLang="zh-CN" sz="2800" b="0" dirty="0" smtClean="0">
                <a:ea typeface="华文楷体" panose="02010600040101010101" pitchFamily="2" charset="-122"/>
                <a:cs typeface="Times New Roman" panose="02020603050405020304" pitchFamily="18" charset="0"/>
              </a:rPr>
              <a:t>0</a:t>
            </a:r>
            <a:r>
              <a:rPr lang="zh-CN" altLang="en-US" sz="2800" b="0" dirty="0" smtClean="0">
                <a:ea typeface="华文楷体" panose="02010600040101010101" pitchFamily="2" charset="-122"/>
                <a:cs typeface="Times New Roman" panose="02020603050405020304" pitchFamily="18" charset="0"/>
              </a:rPr>
              <a:t>、</a:t>
            </a:r>
            <a:r>
              <a:rPr lang="en-US" altLang="zh-CN" sz="2800" b="0" dirty="0" smtClean="0">
                <a:ea typeface="华文楷体" panose="02010600040101010101" pitchFamily="2" charset="-122"/>
                <a:cs typeface="Times New Roman" panose="02020603050405020304" pitchFamily="18" charset="0"/>
              </a:rPr>
              <a:t>+2</a:t>
            </a:r>
            <a:r>
              <a:rPr lang="zh-CN" altLang="en-US" sz="2800" b="0" dirty="0" smtClean="0">
                <a:ea typeface="华文楷体" panose="02010600040101010101" pitchFamily="2" charset="-122"/>
                <a:cs typeface="Times New Roman" panose="02020603050405020304" pitchFamily="18" charset="0"/>
              </a:rPr>
              <a:t>或者</a:t>
            </a:r>
            <a:r>
              <a:rPr lang="en-US" altLang="zh-CN" sz="2800" b="0" dirty="0" smtClean="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a:t>
            </a:r>
            <a:r>
              <a:rPr lang="zh-CN" altLang="zh-CN" sz="2800" b="0" dirty="0" smtClean="0">
                <a:ea typeface="华文楷体" panose="02010600040101010101" pitchFamily="2" charset="-122"/>
                <a:cs typeface="Times New Roman" panose="02020603050405020304" pitchFamily="18" charset="0"/>
              </a:rPr>
              <a:t>或者</a:t>
            </a:r>
            <a:r>
              <a:rPr lang="zh-CN" altLang="zh-CN" sz="2800" b="0" dirty="0">
                <a:ea typeface="华文楷体" panose="02010600040101010101" pitchFamily="2" charset="-122"/>
                <a:cs typeface="Times New Roman" panose="02020603050405020304" pitchFamily="18" charset="0"/>
              </a:rPr>
              <a:t>到达根结点。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a:t>
            </a:r>
            <a:r>
              <a:rPr lang="zh-CN" altLang="zh-CN" dirty="0" smtClean="0">
                <a:latin typeface="华文楷体" panose="02010600040101010101" pitchFamily="2" charset="-122"/>
                <a:ea typeface="华文楷体" panose="02010600040101010101" pitchFamily="2" charset="-122"/>
              </a:rPr>
              <a:t>规律</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7339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smtClean="0">
                <a:solidFill>
                  <a:srgbClr val="FF0000"/>
                </a:solidFill>
                <a:latin typeface="华文楷体" pitchFamily="2" charset="-122"/>
                <a:ea typeface="华文楷体" pitchFamily="2" charset="-122"/>
              </a:rPr>
              <a:t> </a:t>
            </a:r>
            <a:r>
              <a:rPr lang="zh-CN" altLang="en-US" sz="2800" dirty="0" smtClean="0">
                <a:latin typeface="华文楷体" pitchFamily="2" charset="-122"/>
                <a:ea typeface="华文楷体" pitchFamily="2" charset="-122"/>
              </a:rPr>
              <a:t>顺序查找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smtClean="0">
                <a:latin typeface="华文楷体" pitchFamily="2" charset="-122"/>
                <a:ea typeface="华文楷体" pitchFamily="2" charset="-122"/>
              </a:rPr>
              <a:t> </a:t>
            </a:r>
            <a:r>
              <a:rPr lang="zh-CN" altLang="en-US" sz="2800" dirty="0" smtClean="0">
                <a:solidFill>
                  <a:srgbClr val="FF0000"/>
                </a:solidFill>
                <a:latin typeface="华文楷体" pitchFamily="2" charset="-122"/>
                <a:ea typeface="华文楷体" pitchFamily="2" charset="-122"/>
              </a:rPr>
              <a:t>折半查找</a:t>
            </a:r>
            <a:endParaRPr lang="en-US" altLang="zh-CN" sz="2800" dirty="0" smtClean="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插值查找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smtClean="0">
                <a:latin typeface="华文楷体" pitchFamily="2" charset="-122"/>
                <a:ea typeface="华文楷体" pitchFamily="2" charset="-122"/>
              </a:rPr>
              <a:t> 分块查找</a:t>
            </a:r>
            <a:endParaRPr lang="en-US" altLang="zh-CN" sz="2800" dirty="0" smtClean="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smtClean="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树插入后结点平衡因子的变化</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645746" y="2517833"/>
            <a:ext cx="4069802" cy="2997141"/>
          </a:xfrm>
          <a:prstGeom prst="rect">
            <a:avLst/>
          </a:prstGeom>
        </p:spPr>
      </p:pic>
      <p:cxnSp>
        <p:nvCxnSpPr>
          <p:cNvPr id="5" name="直接连接符 4"/>
          <p:cNvCxnSpPr/>
          <p:nvPr/>
        </p:nvCxnSpPr>
        <p:spPr>
          <a:xfrm>
            <a:off x="5253776" y="1366868"/>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862223" y="2149504"/>
            <a:ext cx="4216055" cy="3733800"/>
          </a:xfrm>
          <a:prstGeom prst="rect">
            <a:avLst/>
          </a:prstGeom>
        </p:spPr>
      </p:pic>
    </p:spTree>
    <p:extLst>
      <p:ext uri="{BB962C8B-B14F-4D97-AF65-F5344CB8AC3E}">
        <p14:creationId xmlns:p14="http://schemas.microsoft.com/office/powerpoint/2010/main" val="181254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树插入后结点平衡因子的变化</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645746" y="2517832"/>
            <a:ext cx="4069802" cy="2997141"/>
          </a:xfrm>
          <a:prstGeom prst="rect">
            <a:avLst/>
          </a:prstGeom>
        </p:spPr>
      </p:pic>
      <p:cxnSp>
        <p:nvCxnSpPr>
          <p:cNvPr id="5" name="直接连接符 4"/>
          <p:cNvCxnSpPr/>
          <p:nvPr/>
        </p:nvCxnSpPr>
        <p:spPr>
          <a:xfrm>
            <a:off x="5253776" y="1399425"/>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6583223" y="2173524"/>
            <a:ext cx="4352925" cy="3362325"/>
          </a:xfrm>
          <a:prstGeom prst="rect">
            <a:avLst/>
          </a:prstGeom>
        </p:spPr>
      </p:pic>
    </p:spTree>
    <p:extLst>
      <p:ext uri="{BB962C8B-B14F-4D97-AF65-F5344CB8AC3E}">
        <p14:creationId xmlns:p14="http://schemas.microsoft.com/office/powerpoint/2010/main" val="143626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的范围内，二叉树就不再平衡。在向上的传导过程中，平衡因子第一个超过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范围的结点称为</a:t>
            </a:r>
            <a:r>
              <a:rPr lang="zh-CN" altLang="zh-CN" sz="2800" dirty="0">
                <a:ea typeface="华文楷体" panose="02010600040101010101" pitchFamily="2" charset="-122"/>
                <a:cs typeface="Times New Roman" panose="02020603050405020304" pitchFamily="18" charset="0"/>
              </a:rPr>
              <a:t>冲突结点</a:t>
            </a:r>
            <a:r>
              <a:rPr lang="zh-CN" altLang="zh-CN" sz="2800" b="0" dirty="0" smtClean="0">
                <a:ea typeface="华文楷体" panose="02010600040101010101" pitchFamily="2" charset="-122"/>
                <a:cs typeface="Times New Roman" panose="02020603050405020304" pitchFamily="18" charset="0"/>
              </a:rPr>
              <a:t>。</a:t>
            </a:r>
            <a:endParaRPr lang="en-US" altLang="zh-CN" sz="2800" b="0" dirty="0" smtClean="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smtClean="0">
                <a:ea typeface="华文楷体" panose="02010600040101010101" pitchFamily="2" charset="-122"/>
                <a:cs typeface="Times New Roman" panose="02020603050405020304" pitchFamily="18" charset="0"/>
              </a:rPr>
              <a:t>一旦</a:t>
            </a:r>
            <a:r>
              <a:rPr lang="zh-CN" altLang="zh-CN" sz="2800" b="0" dirty="0">
                <a:ea typeface="华文楷体" panose="02010600040101010101" pitchFamily="2" charset="-122"/>
                <a:cs typeface="Times New Roman" panose="02020603050405020304" pitchFamily="18" charset="0"/>
              </a:rPr>
              <a:t>发现冲突结点，暂停沿祖先向上的传导，先对二叉树在冲突结点附近实施调整，直到它变得平衡</a:t>
            </a:r>
            <a:r>
              <a:rPr lang="zh-CN" altLang="zh-CN" sz="2800" b="0" dirty="0" smtClean="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树中的冲突结点：</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66232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树中的冲突结点调整示例：</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5799602" y="3782161"/>
            <a:ext cx="262307" cy="253126"/>
          </a:xfrm>
          <a:prstGeom prst="rect">
            <a:avLst/>
          </a:prstGeom>
        </p:spPr>
      </p:pic>
      <p:sp>
        <p:nvSpPr>
          <p:cNvPr id="2" name="文本框 1"/>
          <p:cNvSpPr txBox="1"/>
          <p:nvPr/>
        </p:nvSpPr>
        <p:spPr>
          <a:xfrm>
            <a:off x="341460" y="1530626"/>
            <a:ext cx="11850540" cy="954107"/>
          </a:xfrm>
          <a:prstGeom prst="rect">
            <a:avLst/>
          </a:prstGeom>
          <a:noFill/>
        </p:spPr>
        <p:txBody>
          <a:bodyPr wrap="square" rtlCol="0">
            <a:spAutoFit/>
          </a:bodyPr>
          <a:lstStyle/>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，各自处理方式如下：</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3035162"/>
            <a:ext cx="6981303" cy="3385516"/>
          </a:xfrm>
          <a:prstGeom prst="rect">
            <a:avLst/>
          </a:prstGeom>
          <a:noFill/>
          <a:ln>
            <a:noFill/>
          </a:ln>
        </p:spPr>
      </p:pic>
      <p:sp>
        <p:nvSpPr>
          <p:cNvPr id="4" name="文本框 3"/>
          <p:cNvSpPr txBox="1"/>
          <p:nvPr/>
        </p:nvSpPr>
        <p:spPr>
          <a:xfrm>
            <a:off x="7460973" y="3647114"/>
            <a:ext cx="4731027" cy="181588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型做一次上臂右旋即可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0523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4" name="文本框 3"/>
          <p:cNvSpPr txBox="1"/>
          <p:nvPr/>
        </p:nvSpPr>
        <p:spPr>
          <a:xfrm>
            <a:off x="7275442" y="2874220"/>
            <a:ext cx="4731027"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类似地：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型做一次上臂左旋即可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smtClean="0">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r>
              <a:rPr lang="zh-CN" altLang="en-US"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Tree>
    <p:extLst>
      <p:ext uri="{BB962C8B-B14F-4D97-AF65-F5344CB8AC3E}">
        <p14:creationId xmlns:p14="http://schemas.microsoft.com/office/powerpoint/2010/main" val="37330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59" y="1530626"/>
            <a:ext cx="11429261" cy="1384995"/>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smtClean="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a:t>
            </a:r>
            <a:r>
              <a:rPr lang="zh-CN" altLang="zh-CN" sz="2800" dirty="0" smtClean="0">
                <a:latin typeface="华文楷体" panose="02010600040101010101" pitchFamily="2" charset="-122"/>
                <a:ea typeface="华文楷体" panose="02010600040101010101" pitchFamily="2" charset="-122"/>
              </a:rPr>
              <a:t>些</a:t>
            </a:r>
            <a:r>
              <a:rPr lang="zh-CN" altLang="en-US" sz="2800" dirty="0" smtClean="0">
                <a:latin typeface="华文楷体" panose="02010600040101010101" pitchFamily="2" charset="-122"/>
                <a:ea typeface="华文楷体" panose="02010600040101010101" pitchFamily="2" charset="-122"/>
              </a:rPr>
              <a:t>，根据</a:t>
            </a:r>
            <a:r>
              <a:rPr lang="en-US" altLang="zh-CN" sz="2800" dirty="0" smtClean="0">
                <a:latin typeface="华文楷体" panose="02010600040101010101" pitchFamily="2" charset="-122"/>
                <a:ea typeface="华文楷体" panose="02010600040101010101" pitchFamily="2" charset="-122"/>
              </a:rPr>
              <a:t>C</a:t>
            </a:r>
            <a:r>
              <a:rPr lang="zh-CN" altLang="en-US" sz="2800" dirty="0" smtClean="0">
                <a:latin typeface="华文楷体" panose="02010600040101010101" pitchFamily="2" charset="-122"/>
                <a:ea typeface="华文楷体" panose="02010600040101010101" pitchFamily="2" charset="-122"/>
              </a:rPr>
              <a:t>的平衡因子分，</a:t>
            </a:r>
            <a:endParaRPr lang="en-US" altLang="zh-CN" sz="2800" dirty="0" smtClean="0">
              <a:latin typeface="华文楷体" panose="02010600040101010101" pitchFamily="2" charset="-122"/>
              <a:ea typeface="华文楷体" panose="02010600040101010101" pitchFamily="2" charset="-122"/>
            </a:endParaRPr>
          </a:p>
          <a:p>
            <a:r>
              <a:rPr lang="en-US" altLang="zh-CN" sz="2800" dirty="0" err="1" smtClean="0">
                <a:latin typeface="华文楷体" panose="02010600040101010101" pitchFamily="2" charset="-122"/>
                <a:ea typeface="华文楷体" panose="02010600040101010101" pitchFamily="2" charset="-122"/>
              </a:rPr>
              <a:t>LR</a:t>
            </a:r>
            <a:r>
              <a:rPr lang="zh-CN" altLang="zh-CN" sz="2800" dirty="0" smtClean="0">
                <a:latin typeface="华文楷体" panose="02010600040101010101" pitchFamily="2" charset="-122"/>
                <a:ea typeface="华文楷体" panose="02010600040101010101" pitchFamily="2" charset="-122"/>
              </a:rPr>
              <a:t>有</a:t>
            </a:r>
            <a:r>
              <a:rPr lang="zh-CN" altLang="en-US" sz="2800" dirty="0" smtClean="0">
                <a:latin typeface="华文楷体" panose="02010600040101010101" pitchFamily="2" charset="-122"/>
                <a:ea typeface="华文楷体" panose="02010600040101010101" pitchFamily="2" charset="-122"/>
              </a:rPr>
              <a:t>三</a:t>
            </a:r>
            <a:r>
              <a:rPr lang="zh-CN" altLang="zh-CN" sz="2800" dirty="0" smtClean="0">
                <a:latin typeface="华文楷体" panose="02010600040101010101" pitchFamily="2" charset="-122"/>
                <a:ea typeface="华文楷体" panose="02010600040101010101" pitchFamily="2" charset="-122"/>
              </a:rPr>
              <a:t>种形态</a:t>
            </a:r>
            <a:r>
              <a:rPr lang="zh-CN" altLang="en-US" sz="2800" dirty="0" smtClean="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LR0</a:t>
            </a:r>
            <a:r>
              <a:rPr lang="zh-CN" altLang="en-US" sz="2800" dirty="0" smtClean="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LR+1</a:t>
            </a:r>
            <a:r>
              <a:rPr lang="zh-CN" altLang="en-US" sz="2800" dirty="0" smtClean="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a:t>
            </a:r>
            <a:r>
              <a:rPr lang="en-US" altLang="zh-CN" sz="2800" dirty="0" smtClean="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a:p>
            <a:r>
              <a:rPr lang="en-US" altLang="zh-CN" sz="2800" dirty="0" err="1" smtClean="0">
                <a:latin typeface="华文楷体" panose="02010600040101010101" pitchFamily="2" charset="-122"/>
                <a:ea typeface="华文楷体" panose="02010600040101010101" pitchFamily="2" charset="-122"/>
              </a:rPr>
              <a:t>LR0</a:t>
            </a:r>
            <a:r>
              <a:rPr lang="zh-CN" altLang="en-US" sz="2800" dirty="0" smtClean="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680783" y="2915621"/>
            <a:ext cx="10750611" cy="3412892"/>
          </a:xfrm>
          <a:prstGeom prst="rect">
            <a:avLst/>
          </a:prstGeom>
        </p:spPr>
      </p:pic>
    </p:spTree>
    <p:extLst>
      <p:ext uri="{BB962C8B-B14F-4D97-AF65-F5344CB8AC3E}">
        <p14:creationId xmlns:p14="http://schemas.microsoft.com/office/powerpoint/2010/main" val="354373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551946" y="5088836"/>
            <a:ext cx="11429261" cy="954107"/>
          </a:xfrm>
          <a:prstGeom prst="rect">
            <a:avLst/>
          </a:prstGeom>
          <a:noFill/>
        </p:spPr>
        <p:txBody>
          <a:bodyPr wrap="square" rtlCol="0">
            <a:spAutoFit/>
          </a:bodyPr>
          <a:lstStyle/>
          <a:p>
            <a:r>
              <a:rPr lang="en-US" altLang="zh-CN" sz="2800" b="1" dirty="0" err="1" smtClean="0">
                <a:latin typeface="华文楷体" panose="02010600040101010101" pitchFamily="2" charset="-122"/>
                <a:ea typeface="华文楷体" panose="02010600040101010101" pitchFamily="2" charset="-122"/>
              </a:rPr>
              <a:t>LR0</a:t>
            </a:r>
            <a:r>
              <a:rPr lang="zh-CN" altLang="en-US" sz="2800" b="1" dirty="0" smtClean="0">
                <a:latin typeface="华文楷体" panose="02010600040101010101" pitchFamily="2" charset="-122"/>
                <a:ea typeface="华文楷体" panose="02010600040101010101" pitchFamily="2" charset="-122"/>
              </a:rPr>
              <a:t>型做双旋调整：</a:t>
            </a:r>
            <a:r>
              <a:rPr lang="zh-CN" altLang="en-US" sz="2800" dirty="0" smtClean="0">
                <a:latin typeface="华文楷体" panose="02010600040101010101" pitchFamily="2" charset="-122"/>
                <a:ea typeface="华文楷体" panose="02010600040101010101" pitchFamily="2" charset="-122"/>
              </a:rPr>
              <a:t>一次下臂左旋，变</a:t>
            </a:r>
            <a:r>
              <a:rPr lang="en-US" altLang="zh-CN" sz="2800" dirty="0" smtClean="0">
                <a:latin typeface="华文楷体" panose="02010600040101010101" pitchFamily="2" charset="-122"/>
                <a:ea typeface="华文楷体" panose="02010600040101010101" pitchFamily="2" charset="-122"/>
              </a:rPr>
              <a:t>LL</a:t>
            </a:r>
            <a:r>
              <a:rPr lang="zh-CN" altLang="en-US" sz="2800" dirty="0" smtClean="0">
                <a:latin typeface="华文楷体" panose="02010600040101010101" pitchFamily="2" charset="-122"/>
                <a:ea typeface="华文楷体" panose="02010600040101010101" pitchFamily="2" charset="-122"/>
              </a:rPr>
              <a:t>型，一次上臂右旋，</a:t>
            </a:r>
            <a:endParaRPr lang="en-US" altLang="zh-CN" sz="2800" dirty="0" smtClean="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因插入前后二叉树高度均为</a:t>
            </a:r>
            <a:r>
              <a:rPr lang="en-US" altLang="zh-CN" sz="2800" dirty="0" smtClean="0">
                <a:latin typeface="华文楷体" panose="02010600040101010101" pitchFamily="2" charset="-122"/>
                <a:ea typeface="华文楷体" panose="02010600040101010101" pitchFamily="2" charset="-122"/>
              </a:rPr>
              <a:t>2</a:t>
            </a:r>
            <a:r>
              <a:rPr lang="zh-CN" altLang="en-US" sz="2800" dirty="0" smtClean="0">
                <a:latin typeface="华文楷体" panose="02010600040101010101" pitchFamily="2" charset="-122"/>
                <a:ea typeface="华文楷体" panose="02010600040101010101" pitchFamily="2" charset="-122"/>
              </a:rPr>
              <a:t>，向上影响传导结束。</a:t>
            </a:r>
            <a:endParaRPr lang="zh-CN" altLang="en-US" sz="28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970784" y="1536709"/>
            <a:ext cx="10591583" cy="3362407"/>
          </a:xfrm>
          <a:prstGeom prst="rect">
            <a:avLst/>
          </a:prstGeom>
        </p:spPr>
      </p:pic>
    </p:spTree>
    <p:extLst>
      <p:ext uri="{BB962C8B-B14F-4D97-AF65-F5344CB8AC3E}">
        <p14:creationId xmlns:p14="http://schemas.microsoft.com/office/powerpoint/2010/main" val="331836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69120"/>
            <a:ext cx="11429261"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smtClean="0">
                <a:latin typeface="华文楷体" panose="02010600040101010101" pitchFamily="2" charset="-122"/>
                <a:ea typeface="华文楷体" panose="02010600040101010101" pitchFamily="2" charset="-122"/>
              </a:rPr>
              <a:t>LR</a:t>
            </a:r>
            <a:r>
              <a:rPr lang="en-US" altLang="zh-CN" sz="2800" dirty="0" smtClean="0">
                <a:latin typeface="华文楷体" panose="02010600040101010101" pitchFamily="2" charset="-122"/>
                <a:ea typeface="华文楷体" panose="02010600040101010101" pitchFamily="2" charset="-122"/>
              </a:rPr>
              <a:t>-1</a:t>
            </a:r>
            <a:r>
              <a:rPr lang="zh-CN" altLang="en-US" sz="2800" dirty="0" smtClean="0">
                <a:latin typeface="华文楷体" panose="02010600040101010101" pitchFamily="2" charset="-122"/>
                <a:ea typeface="华文楷体" panose="02010600040101010101" pitchFamily="2" charset="-122"/>
              </a:rPr>
              <a:t>。 </a:t>
            </a:r>
            <a:endParaRPr lang="en-US" altLang="zh-CN" sz="2800" dirty="0" smtClean="0">
              <a:latin typeface="华文楷体" panose="02010600040101010101" pitchFamily="2" charset="-122"/>
              <a:ea typeface="华文楷体" panose="02010600040101010101" pitchFamily="2" charset="-122"/>
            </a:endParaRPr>
          </a:p>
          <a:p>
            <a:r>
              <a:rPr lang="en-US" altLang="zh-CN" sz="2800" dirty="0" err="1" smtClean="0">
                <a:latin typeface="华文楷体" panose="02010600040101010101" pitchFamily="2" charset="-122"/>
                <a:ea typeface="华文楷体" panose="02010600040101010101" pitchFamily="2" charset="-122"/>
              </a:rPr>
              <a:t>LR+1</a:t>
            </a:r>
            <a:r>
              <a:rPr lang="zh-CN" altLang="en-US" sz="2800" dirty="0" smtClean="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2197313" y="2717927"/>
            <a:ext cx="7717553" cy="3923581"/>
          </a:xfrm>
          <a:prstGeom prst="rect">
            <a:avLst/>
          </a:prstGeom>
        </p:spPr>
      </p:pic>
    </p:spTree>
    <p:extLst>
      <p:ext uri="{BB962C8B-B14F-4D97-AF65-F5344CB8AC3E}">
        <p14:creationId xmlns:p14="http://schemas.microsoft.com/office/powerpoint/2010/main" val="2245394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smtClean="0">
                <a:latin typeface="华文楷体" panose="02010600040101010101" pitchFamily="2" charset="-122"/>
                <a:ea typeface="华文楷体" panose="02010600040101010101" pitchFamily="2" charset="-122"/>
              </a:rPr>
              <a:t>AVL</a:t>
            </a:r>
            <a:r>
              <a:rPr lang="zh-CN" altLang="en-US" dirty="0" smtClean="0">
                <a:latin typeface="华文楷体" panose="02010600040101010101" pitchFamily="2" charset="-122"/>
                <a:ea typeface="华文楷体" panose="02010600040101010101" pitchFamily="2" charset="-122"/>
              </a:rPr>
              <a:t>树中冲突结点各种情况的调整方法：</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162555" y="5615050"/>
            <a:ext cx="11850541" cy="954107"/>
          </a:xfrm>
          <a:prstGeom prst="rect">
            <a:avLst/>
          </a:prstGeom>
          <a:noFill/>
        </p:spPr>
        <p:txBody>
          <a:bodyPr wrap="square" rtlCol="0">
            <a:spAutoFit/>
          </a:bodyPr>
          <a:lstStyle/>
          <a:p>
            <a:r>
              <a:rPr lang="en-US" altLang="zh-CN" sz="2800" b="1" dirty="0" err="1" smtClean="0">
                <a:latin typeface="华文楷体" panose="02010600040101010101" pitchFamily="2" charset="-122"/>
                <a:ea typeface="华文楷体" panose="02010600040101010101" pitchFamily="2" charset="-122"/>
              </a:rPr>
              <a:t>LR+1</a:t>
            </a:r>
            <a:r>
              <a:rPr lang="zh-CN" altLang="en-US" sz="2800" b="1" dirty="0" smtClean="0">
                <a:latin typeface="华文楷体" panose="02010600040101010101" pitchFamily="2" charset="-122"/>
                <a:ea typeface="华文楷体" panose="02010600040101010101" pitchFamily="2" charset="-122"/>
              </a:rPr>
              <a:t>型做双旋调整：</a:t>
            </a:r>
            <a:r>
              <a:rPr lang="zh-CN" altLang="en-US" sz="2800" dirty="0" smtClean="0">
                <a:latin typeface="华文楷体" panose="02010600040101010101" pitchFamily="2" charset="-122"/>
                <a:ea typeface="华文楷体" panose="02010600040101010101" pitchFamily="2" charset="-122"/>
              </a:rPr>
              <a:t>一次下臂的左旋，变</a:t>
            </a:r>
            <a:r>
              <a:rPr lang="en-US" altLang="zh-CN" sz="2800" dirty="0" smtClean="0">
                <a:latin typeface="华文楷体" panose="02010600040101010101" pitchFamily="2" charset="-122"/>
                <a:ea typeface="华文楷体" panose="02010600040101010101" pitchFamily="2" charset="-122"/>
              </a:rPr>
              <a:t>LL</a:t>
            </a:r>
            <a:r>
              <a:rPr lang="zh-CN" altLang="en-US" sz="2800" dirty="0" smtClean="0">
                <a:latin typeface="华文楷体" panose="02010600040101010101" pitchFamily="2" charset="-122"/>
                <a:ea typeface="华文楷体" panose="02010600040101010101" pitchFamily="2" charset="-122"/>
              </a:rPr>
              <a:t>型，一次上臂的右旋，</a:t>
            </a:r>
            <a:endParaRPr lang="en-US" altLang="zh-CN" sz="2800" dirty="0" smtClean="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插入前后高度均为</a:t>
            </a:r>
            <a:r>
              <a:rPr lang="en-US" altLang="zh-CN" sz="2800" dirty="0" err="1" smtClean="0">
                <a:latin typeface="华文楷体" panose="02010600040101010101" pitchFamily="2" charset="-122"/>
                <a:ea typeface="华文楷体" panose="02010600040101010101" pitchFamily="2" charset="-122"/>
              </a:rPr>
              <a:t>h+1</a:t>
            </a:r>
            <a:r>
              <a:rPr lang="en-US" altLang="zh-CN" sz="2800" dirty="0" smtClean="0">
                <a:latin typeface="华文楷体" panose="02010600040101010101" pitchFamily="2" charset="-122"/>
                <a:ea typeface="华文楷体" panose="02010600040101010101" pitchFamily="2" charset="-122"/>
              </a:rPr>
              <a:t>, </a:t>
            </a:r>
            <a:r>
              <a:rPr lang="zh-CN" altLang="en-US" sz="2800" dirty="0" smtClean="0">
                <a:latin typeface="华文楷体" panose="02010600040101010101" pitchFamily="2" charset="-122"/>
                <a:ea typeface="华文楷体" panose="02010600040101010101" pitchFamily="2" charset="-122"/>
              </a:rPr>
              <a:t>影响向上的传导结束。</a:t>
            </a:r>
            <a:endParaRPr lang="zh-CN" altLang="en-US" sz="2800"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 y="1637859"/>
            <a:ext cx="12181225" cy="3947932"/>
          </a:xfrm>
          <a:prstGeom prst="rect">
            <a:avLst/>
          </a:prstGeom>
        </p:spPr>
      </p:pic>
    </p:spTree>
    <p:extLst>
      <p:ext uri="{BB962C8B-B14F-4D97-AF65-F5344CB8AC3E}">
        <p14:creationId xmlns:p14="http://schemas.microsoft.com/office/powerpoint/2010/main" val="192257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16270</TotalTime>
  <Words>13945</Words>
  <Application>Microsoft Office PowerPoint</Application>
  <PresentationFormat>宽屏</PresentationFormat>
  <Paragraphs>1469</Paragraphs>
  <Slides>238</Slides>
  <Notes>237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238</vt:i4>
      </vt:variant>
    </vt:vector>
  </HeadingPairs>
  <TitlesOfParts>
    <vt:vector size="249" baseType="lpstr">
      <vt:lpstr>等线</vt:lpstr>
      <vt:lpstr>等线 Light</vt:lpstr>
      <vt:lpstr>华文楷体</vt:lpstr>
      <vt:lpstr>宋体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顺序统计</vt:lpstr>
      <vt:lpstr>顺序统计</vt:lpstr>
      <vt:lpstr>顺序统计</vt:lpstr>
      <vt:lpstr>顺序统计</vt:lpstr>
      <vt:lpstr>PowerPoint 演示文稿</vt:lpstr>
      <vt:lpstr>顺序统计示例</vt:lpstr>
      <vt:lpstr>顺序统计示例</vt:lpstr>
      <vt:lpstr>顺序统计</vt:lpstr>
      <vt:lpstr>二叉查找树的问题</vt:lpstr>
      <vt:lpstr>PowerPoint 演示文稿</vt:lpstr>
      <vt:lpstr>PowerPoint 演示文稿</vt:lpstr>
      <vt:lpstr>平衡二叉树（AVL）的定义</vt:lpstr>
      <vt:lpstr>平衡和非平衡二叉查找树示例</vt:lpstr>
      <vt:lpstr>平衡和非平衡二叉查找树示例</vt:lpstr>
      <vt:lpstr>AVL树类的定义1：</vt:lpstr>
      <vt:lpstr>AVL树类的定义：</vt:lpstr>
      <vt:lpstr>PowerPoint 演示文稿</vt:lpstr>
      <vt:lpstr>AVL树的查找</vt:lpstr>
      <vt:lpstr>PowerPoint 演示文稿</vt:lpstr>
      <vt:lpstr>AVL树的插入</vt:lpstr>
      <vt:lpstr>AVL树的插入过程中结点平衡因子的变化规律：</vt:lpstr>
      <vt:lpstr>AVL树插入后结点平衡因子的变化</vt:lpstr>
      <vt:lpstr>AVL树插入后结点平衡因子的变化</vt:lpstr>
      <vt:lpstr>AVL树中的冲突结点：</vt:lpstr>
      <vt:lpstr>AVL树中的冲突结点调整示例：</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AVL树中LR型调整方法总结：</vt:lpstr>
      <vt:lpstr>AVL树中RL型调整方法总结：</vt:lpstr>
      <vt:lpstr>AVL树调整方法总结：</vt:lpstr>
      <vt:lpstr>从高度角度看AVL树中冲突结点各种情况的调整方法：</vt:lpstr>
      <vt:lpstr>从高度角度看AVL树中冲突结点各种情况的调整方法：</vt:lpstr>
      <vt:lpstr>从高度角度看AVL树中冲突结点各种情况的调整方法：</vt:lpstr>
      <vt:lpstr>从高度角度看AVL树中冲突结点各种情况的调整方法：</vt:lpstr>
      <vt:lpstr>AVL树中冲突结点各种情况的调整方法：</vt:lpstr>
      <vt:lpstr>AVL树类的定义2：</vt:lpstr>
      <vt:lpstr>AVL树类的定义2：</vt:lpstr>
      <vt:lpstr>AVL树类的定义：</vt:lpstr>
      <vt:lpstr>AVL树类的定义：</vt:lpstr>
      <vt:lpstr>AVL树中冲突结点各种情况的调整方法：</vt:lpstr>
      <vt:lpstr>AVL树中冲突结点各种情况的调整方法：</vt:lpstr>
      <vt:lpstr>LL调整：</vt:lpstr>
      <vt:lpstr>RR调整：</vt:lpstr>
      <vt:lpstr>LR和RL调整：</vt:lpstr>
      <vt:lpstr>PowerPoint 演示文稿</vt:lpstr>
      <vt:lpstr>AVL树的删除</vt:lpstr>
      <vt:lpstr>AVL树删除的各种情况分析：</vt:lpstr>
      <vt:lpstr>AVL树删除的各种情况分析：</vt:lpstr>
      <vt:lpstr>AVL树删除的各种情况分析：</vt:lpstr>
      <vt:lpstr>AVL树删除的各种情况示例1：</vt:lpstr>
      <vt:lpstr>AVL树删除的各种情况示例2：</vt:lpstr>
      <vt:lpstr>AVL树删除的各种情况示例3：</vt:lpstr>
      <vt:lpstr>AVL树删除的各种情况示例3：</vt:lpstr>
      <vt:lpstr>AVL删除总结</vt:lpstr>
      <vt:lpstr>AVL树删除操作的递归算法实现：</vt:lpstr>
      <vt:lpstr>AVL树删除操作的递归算法实现：</vt:lpstr>
      <vt:lpstr>AVL树删除操作的递归算法实现：</vt:lpstr>
      <vt:lpstr>二叉查找树的删除</vt:lpstr>
      <vt:lpstr>AVL树中冲突结点各种情况的调整方法：</vt:lpstr>
      <vt:lpstr>AVL树的最大高度*：</vt:lpstr>
      <vt:lpstr>AVL树的最大高度*：</vt:lpstr>
      <vt:lpstr>AVL树的最大高度*：</vt:lpstr>
      <vt:lpstr>PowerPoint 演示文稿</vt:lpstr>
      <vt:lpstr>PowerPoint 演示文稿</vt:lpstr>
      <vt:lpstr>红黑树</vt:lpstr>
      <vt:lpstr>红黑树定义：</vt:lpstr>
      <vt:lpstr>PowerPoint 演示文稿</vt:lpstr>
      <vt:lpstr>红黑树示例</vt:lpstr>
      <vt:lpstr>红黑树示例</vt:lpstr>
      <vt:lpstr>PowerPoint 演示文稿</vt:lpstr>
      <vt:lpstr>红黑树的查找</vt:lpstr>
      <vt:lpstr>PowerPoint 演示文稿</vt:lpstr>
      <vt:lpstr>红黑树的插入</vt:lpstr>
      <vt:lpstr>红黑树的插入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红黑树的删除</vt:lpstr>
      <vt:lpstr>删除只有一个孩子的结点</vt:lpstr>
      <vt:lpstr>删除叶子结点</vt:lpstr>
      <vt:lpstr>删除黑叶子结点冲突示例</vt:lpstr>
      <vt:lpstr>删除黑叶子结点冲突示例</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（二）兄红</vt:lpstr>
      <vt:lpstr>（二）兄红示例</vt:lpstr>
      <vt:lpstr>（二）兄红示例</vt:lpstr>
      <vt:lpstr>PowerPoint 演示文稿</vt:lpstr>
      <vt:lpstr>外部查找</vt:lpstr>
      <vt:lpstr>PowerPoint 演示文稿</vt:lpstr>
      <vt:lpstr>B树</vt:lpstr>
      <vt:lpstr>B树</vt:lpstr>
      <vt:lpstr>5阶B树示例：</vt:lpstr>
      <vt:lpstr>B树的查找：找30</vt:lpstr>
      <vt:lpstr>B树的查找</vt:lpstr>
      <vt:lpstr>B树的插入</vt:lpstr>
      <vt:lpstr>新建一棵B树：是一个结点逐一插入的过程</vt:lpstr>
      <vt:lpstr>新建一棵B树：是一个结点逐一插入的过程</vt:lpstr>
      <vt:lpstr>B树的插入</vt:lpstr>
      <vt:lpstr>B树的插入算法性能分析</vt:lpstr>
      <vt:lpstr>B树的删除</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2.待删的关键字在中间层，下层仍为非叶子结点层。</vt:lpstr>
      <vt:lpstr>2.待删的关键字在中间层，下层仍为非叶子结点层。</vt:lpstr>
      <vt:lpstr>B树的问题</vt:lpstr>
      <vt:lpstr>B+树</vt:lpstr>
      <vt:lpstr>PowerPoint 演示文稿</vt:lpstr>
      <vt:lpstr>B+树</vt:lpstr>
      <vt:lpstr>3阶B+树示例：</vt:lpstr>
      <vt:lpstr>B+树查找操作</vt:lpstr>
      <vt:lpstr>B+树插入、删除操作</vt:lpstr>
      <vt:lpstr>B树和B+树的比较</vt:lpstr>
      <vt:lpstr>B+树便于按序遍历</vt:lpstr>
      <vt:lpstr>B+树规模计算*</vt:lpstr>
      <vt:lpstr>B+树规模计算*</vt:lpstr>
      <vt:lpstr>PowerPoint 演示文稿</vt:lpstr>
      <vt:lpstr>PowerPoint 演示文稿</vt:lpstr>
      <vt:lpstr>哈希查找</vt:lpstr>
      <vt:lpstr>相关概念</vt:lpstr>
      <vt:lpstr>PowerPoint 演示文稿</vt:lpstr>
      <vt:lpstr>PowerPoint 演示文稿</vt:lpstr>
      <vt:lpstr>哈希函数</vt:lpstr>
      <vt:lpstr>哈希函数</vt:lpstr>
      <vt:lpstr>哈希函数</vt:lpstr>
      <vt:lpstr>哈希函数</vt:lpstr>
      <vt:lpstr>PowerPoint 演示文稿</vt:lpstr>
      <vt:lpstr>闭哈希表和开哈希表</vt:lpstr>
      <vt:lpstr>线性探测法</vt:lpstr>
      <vt:lpstr>二次探测法</vt:lpstr>
      <vt:lpstr>链地址法</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tz zhang</cp:lastModifiedBy>
  <cp:revision>606</cp:revision>
  <dcterms:created xsi:type="dcterms:W3CDTF">2016-04-20T02:59:17Z</dcterms:created>
  <dcterms:modified xsi:type="dcterms:W3CDTF">2023-04-14T05:49:59Z</dcterms:modified>
</cp:coreProperties>
</file>